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339" r:id="rId3"/>
    <p:sldId id="257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40" r:id="rId34"/>
    <p:sldId id="341" r:id="rId35"/>
    <p:sldId id="34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3" r:id="rId82"/>
    <p:sldId id="348" r:id="rId83"/>
    <p:sldId id="349" r:id="rId84"/>
    <p:sldId id="350" r:id="rId85"/>
    <p:sldId id="351" r:id="rId86"/>
    <p:sldId id="352" r:id="rId87"/>
    <p:sldId id="353" r:id="rId88"/>
    <p:sldId id="354" r:id="rId8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7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en.wikipedia.org/wiki/Rock%E2%80%93paper%E2%80%93sciss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ecurifera.com/blog/2015/09/09/mmactf-2015-rock-paper-scissors-rp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fera.com/blog/2015/09/09/mmactf-2015-rock-paper-scissors-rps/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wlcation.com/stem/5-Badass-Bugs-That-You-Should-Have-Nightmares-Abou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ilbert.com/strip/2001-10-25" TargetMode="External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Randomnes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[220] </a:t>
            </a:r>
            <a:r>
              <a:rPr dirty="0"/>
              <a:t>Randomness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Doescher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31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628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3" name="list of things to…"/>
          <p:cNvSpPr txBox="1"/>
          <p:nvPr/>
        </p:nvSpPr>
        <p:spPr>
          <a:xfrm>
            <a:off x="675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288494" y="928322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0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1" name="scissors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scissors</a:t>
            </a:r>
          </a:p>
        </p:txBody>
      </p:sp>
      <p:sp>
        <p:nvSpPr>
          <p:cNvPr id="242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400550"/>
            <a:ext cx="5486400" cy="47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https://www.securifera.com/blog/2015/09/09/mmactf-2015-rock-paper-scissors-rps/"/>
          <p:cNvSpPr txBox="1"/>
          <p:nvPr/>
        </p:nvSpPr>
        <p:spPr>
          <a:xfrm>
            <a:off x="766936" y="9156700"/>
            <a:ext cx="52225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https://www.securifera.com/blog/2015/09/09/mmactf-2015-rock-paper-scissors-rps/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47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 = 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dirty="0">
                <a:solidFill>
                  <a:schemeClr val="accent1">
                    <a:lumOff val="-13575"/>
                  </a:schemeClr>
                </a:solidFill>
              </a:rPr>
              <a:t>result</a:t>
            </a:r>
            <a:r>
              <a:rPr dirty="0"/>
              <a:t>)</a:t>
            </a:r>
          </a:p>
        </p:txBody>
      </p:sp>
      <p:sp>
        <p:nvSpPr>
          <p:cNvPr id="248" name="scissors…"/>
          <p:cNvSpPr/>
          <p:nvPr/>
        </p:nvSpPr>
        <p:spPr>
          <a:xfrm>
            <a:off x="7683500" y="4914900"/>
            <a:ext cx="4431854" cy="27852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scissors</a:t>
            </a:r>
          </a:p>
          <a:p>
            <a: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t>rock</a:t>
            </a:r>
          </a:p>
        </p:txBody>
      </p:sp>
      <p:sp>
        <p:nvSpPr>
          <p:cNvPr id="249" name="Output:"/>
          <p:cNvSpPr txBox="1"/>
          <p:nvPr/>
        </p:nvSpPr>
        <p:spPr>
          <a:xfrm>
            <a:off x="7645400" y="4368799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252" name="Connection Line"/>
          <p:cNvSpPr/>
          <p:nvPr/>
        </p:nvSpPr>
        <p:spPr>
          <a:xfrm>
            <a:off x="6171587" y="5546506"/>
            <a:ext cx="1259583" cy="83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26" extrusionOk="0">
                <a:moveTo>
                  <a:pt x="0" y="21026"/>
                </a:moveTo>
                <a:cubicBezTo>
                  <a:pt x="2409" y="6422"/>
                  <a:pt x="9609" y="-574"/>
                  <a:pt x="21600" y="37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each time choice is…"/>
          <p:cNvSpPr txBox="1"/>
          <p:nvPr/>
        </p:nvSpPr>
        <p:spPr>
          <a:xfrm>
            <a:off x="3312467" y="6400799"/>
            <a:ext cx="381446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each time choice is</a:t>
            </a:r>
          </a:p>
          <a:p>
            <a:pPr>
              <a:defRPr b="0"/>
            </a:pPr>
            <a:r>
              <a:t>called, a value is randomly</a:t>
            </a:r>
          </a:p>
          <a:p>
            <a:pPr>
              <a:defRPr b="0"/>
            </a:pPr>
            <a:r>
              <a:t>selected (will vary run to run)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56" name="for simulation, we'll often want…"/>
          <p:cNvSpPr txBox="1"/>
          <p:nvPr/>
        </p:nvSpPr>
        <p:spPr>
          <a:xfrm>
            <a:off x="3859733" y="4610100"/>
            <a:ext cx="52853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simulation, we'll often want</a:t>
            </a:r>
          </a:p>
          <a:p>
            <a:r>
              <a:t>to compute many random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59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308100" y="2971800"/>
            <a:ext cx="902345" cy="90234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array(['rock', 'scissors', 'paper', 'rock', 'paper'], dtype='&lt;U8')"/>
          <p:cNvSpPr txBox="1"/>
          <p:nvPr/>
        </p:nvSpPr>
        <p:spPr>
          <a:xfrm>
            <a:off x="993992" y="4038599"/>
            <a:ext cx="113480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array(['</a:t>
            </a:r>
            <a:r>
              <a:rPr b="1"/>
              <a:t>rock</a:t>
            </a:r>
            <a:r>
              <a:t>', '</a:t>
            </a:r>
            <a:r>
              <a:rPr b="1"/>
              <a:t>scissors</a:t>
            </a:r>
            <a:r>
              <a:t>', '</a:t>
            </a:r>
            <a:r>
              <a:rPr b="1"/>
              <a:t>paper</a:t>
            </a:r>
            <a:r>
              <a:t>', '</a:t>
            </a:r>
            <a:r>
              <a:rPr b="1"/>
              <a:t>rock</a:t>
            </a:r>
            <a:r>
              <a:t>', '</a:t>
            </a:r>
            <a:r>
              <a:rPr b="1"/>
              <a:t>paper</a:t>
            </a:r>
            <a:r>
              <a:t>'], dtype='&lt;U8')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2019300" y="3987800"/>
            <a:ext cx="7758559" cy="571550"/>
          </a:xfrm>
          <a:prstGeom prst="roundRect">
            <a:avLst>
              <a:gd name="adj" fmla="val 3333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it's list-like"/>
          <p:cNvSpPr txBox="1"/>
          <p:nvPr/>
        </p:nvSpPr>
        <p:spPr>
          <a:xfrm>
            <a:off x="5193878" y="5222354"/>
            <a:ext cx="14094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it's list-like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66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35882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Series</a:t>
            </a:r>
            <a:r>
              <a:rPr dirty="0"/>
              <a:t>(choice(["rock", "paper", "scissors"],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size=5</a:t>
            </a:r>
            <a:r>
              <a:rPr dirty="0"/>
              <a:t>))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4559300"/>
            <a:ext cx="2755900" cy="23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andom values and Pand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values and Pandas</a:t>
            </a:r>
          </a:p>
        </p:txBody>
      </p:sp>
      <p:sp>
        <p:nvSpPr>
          <p:cNvPr id="27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286439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random Series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DataFrame</a:t>
            </a:r>
            <a:r>
              <a:rPr dirty="0"/>
              <a:t>(choice(["rock", "paper", "scissors"],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size=(5,2)</a:t>
            </a:r>
            <a:r>
              <a:rPr dirty="0"/>
              <a:t>))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695950"/>
            <a:ext cx="302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6350641" y="3987800"/>
            <a:ext cx="30351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6019799" y="3836041"/>
            <a:ext cx="1" cy="3035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76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77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0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1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4375150"/>
            <a:ext cx="49149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emo: exploring bi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exploring bias</a:t>
            </a:r>
          </a:p>
        </p:txBody>
      </p:sp>
      <p:sp>
        <p:nvSpPr>
          <p:cNvPr id="285" name="choice([&quot;rock&quot;, &quot;paper&quot;, &quot;scissors&quot;])"/>
          <p:cNvSpPr txBox="1"/>
          <p:nvPr/>
        </p:nvSpPr>
        <p:spPr>
          <a:xfrm>
            <a:off x="2497447" y="2286000"/>
            <a:ext cx="80099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choice(["rock", "paper", "scissors"])</a:t>
            </a:r>
          </a:p>
        </p:txBody>
      </p:sp>
      <p:sp>
        <p:nvSpPr>
          <p:cNvPr id="286" name="Question 1: how can we make sure the randomization isn't biased?"/>
          <p:cNvSpPr txBox="1"/>
          <p:nvPr/>
        </p:nvSpPr>
        <p:spPr>
          <a:xfrm>
            <a:off x="532804" y="3733799"/>
            <a:ext cx="1036439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Question 1: how can we make sure the randomization isn't biased?</a:t>
            </a:r>
          </a:p>
        </p:txBody>
      </p:sp>
      <p:sp>
        <p:nvSpPr>
          <p:cNvPr id="287" name="Question 2: how can we make it biased (if we want it to be)?"/>
          <p:cNvSpPr txBox="1"/>
          <p:nvPr/>
        </p:nvSpPr>
        <p:spPr>
          <a:xfrm>
            <a:off x="801319" y="4622799"/>
            <a:ext cx="9369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Question 2: how can we make it biased (if we want it to be)?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05400"/>
            <a:ext cx="47752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=[...]"/>
          <p:cNvSpPr txBox="1"/>
          <p:nvPr/>
        </p:nvSpPr>
        <p:spPr>
          <a:xfrm>
            <a:off x="9651801" y="6527799"/>
            <a:ext cx="104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p=[...]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1 Progress"/>
          <p:cNvSpPr txBox="1">
            <a:spLocks noGrp="1"/>
          </p:cNvSpPr>
          <p:nvPr>
            <p:ph type="title"/>
          </p:nvPr>
        </p:nvSpPr>
        <p:spPr>
          <a:xfrm>
            <a:off x="952500" y="6604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 algn="ctr"/>
            <a:r>
              <a:rPr lang="en-US" dirty="0"/>
              <a:t>Announcements</a:t>
            </a:r>
            <a:endParaRPr dirty="0"/>
          </a:p>
        </p:txBody>
      </p:sp>
      <p:sp>
        <p:nvSpPr>
          <p:cNvPr id="132" name="Languages learned…"/>
          <p:cNvSpPr txBox="1">
            <a:spLocks noGrp="1"/>
          </p:cNvSpPr>
          <p:nvPr>
            <p:ph type="body" idx="1"/>
          </p:nvPr>
        </p:nvSpPr>
        <p:spPr>
          <a:xfrm>
            <a:off x="952500" y="1773484"/>
            <a:ext cx="11353800" cy="7726116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P10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Friday May 1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Late Days may not be used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Everything must be turned in by May 1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Point Redistribution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Pinned Piazza Post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Grade distribution is on the syllabus page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Final Project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Assigned Monday April 27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Due Wednesday May 6 @11:59 PM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Grading / Resubmission / Deadline Extension – Google Form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Incredibly hard to change grades once they are submitted to the registrar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Course Evaluations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Contact Meena if you are interested in being a Mentor next fall.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Want more? 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Data Science Consider CS 320!!!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Computer Science CS 200, 300, 400</a:t>
            </a:r>
          </a:p>
          <a:p>
            <a:pPr>
              <a:spcBef>
                <a:spcPts val="0"/>
              </a:spcBef>
              <a:spcAft>
                <a:spcPts val="800"/>
              </a:spcAft>
              <a:buSzTx/>
            </a:pPr>
            <a:r>
              <a:rPr lang="en-US" dirty="0"/>
              <a:t>Office Hours</a:t>
            </a:r>
          </a:p>
        </p:txBody>
      </p:sp>
    </p:spTree>
    <p:extLst>
      <p:ext uri="{BB962C8B-B14F-4D97-AF65-F5344CB8AC3E}">
        <p14:creationId xmlns:p14="http://schemas.microsoft.com/office/powerpoint/2010/main" val="42676720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2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andom Strings vs. Random In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Strings vs. Random Ints</a:t>
            </a:r>
          </a:p>
        </p:txBody>
      </p:sp>
      <p:sp>
        <p:nvSpPr>
          <p:cNvPr id="29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choice</a:t>
            </a:r>
            <a:r>
              <a:t>, 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string</a:t>
            </a:r>
            <a:r>
              <a:t>: rock, paper, or scissors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choice(["rock", "paper", "scissors"])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choice([0, 1, 2])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random int (approach 2)</a:t>
            </a:r>
            <a:r>
              <a:t>: 0, 1, or 2</a:t>
            </a:r>
          </a:p>
          <a:p>
            <a:pPr marL="0" indent="0">
              <a:spcBef>
                <a:spcPts val="0"/>
              </a:spcBef>
              <a:buSzTx/>
              <a:buNone/>
              <a:defRPr sz="2800" b="1">
                <a:latin typeface="Courier"/>
                <a:ea typeface="Courier"/>
                <a:cs typeface="Courier"/>
                <a:sym typeface="Courier"/>
              </a:defRPr>
            </a:pPr>
            <a:r>
              <a:t>choice(3)</a:t>
            </a:r>
          </a:p>
        </p:txBody>
      </p:sp>
      <p:sp>
        <p:nvSpPr>
          <p:cNvPr id="296" name="Double Arrow"/>
          <p:cNvSpPr/>
          <p:nvPr/>
        </p:nvSpPr>
        <p:spPr>
          <a:xfrm rot="5400000">
            <a:off x="1333500" y="4991100"/>
            <a:ext cx="1851968" cy="1270000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Connection Line"/>
          <p:cNvSpPr/>
          <p:nvPr/>
        </p:nvSpPr>
        <p:spPr>
          <a:xfrm>
            <a:off x="2572873" y="7507386"/>
            <a:ext cx="1143051" cy="88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5" y="18505"/>
                  <a:pt x="45" y="11305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8" name="random non-negative int…"/>
          <p:cNvSpPr txBox="1"/>
          <p:nvPr/>
        </p:nvSpPr>
        <p:spPr>
          <a:xfrm>
            <a:off x="3989412" y="8166479"/>
            <a:ext cx="3222576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random non-negative int</a:t>
            </a:r>
          </a:p>
          <a:p>
            <a:pPr>
              <a:defRPr b="0"/>
            </a:pPr>
            <a:r>
              <a:t>that is </a:t>
            </a:r>
            <a:r>
              <a:rPr b="1"/>
              <a:t>less than 3</a:t>
            </a:r>
          </a:p>
        </p:txBody>
      </p:sp>
      <p:sp>
        <p:nvSpPr>
          <p:cNvPr id="299" name="same"/>
          <p:cNvSpPr txBox="1"/>
          <p:nvPr/>
        </p:nvSpPr>
        <p:spPr>
          <a:xfrm>
            <a:off x="2816373" y="5349354"/>
            <a:ext cx="742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t>same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303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06" name="s = Series(choice(10, size=5))…"/>
          <p:cNvSpPr txBox="1"/>
          <p:nvPr/>
        </p:nvSpPr>
        <p:spPr>
          <a:xfrm>
            <a:off x="953973" y="2163420"/>
            <a:ext cx="578450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1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at are we computing for diff?"/>
          <p:cNvSpPr txBox="1"/>
          <p:nvPr/>
        </p:nvSpPr>
        <p:spPr>
          <a:xfrm>
            <a:off x="1702296" y="8597899"/>
            <a:ext cx="3758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what are we computing for diff?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18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080870"/>
            <a:ext cx="48133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03170"/>
            <a:ext cx="2197100" cy="1968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5963503"/>
            <a:ext cx="4813300" cy="317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xample: change over ti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Example: change over time</a:t>
            </a:r>
          </a:p>
        </p:txBody>
      </p:sp>
      <p:sp>
        <p:nvSpPr>
          <p:cNvPr id="325" name="s = Series(choice(10, size=5))…"/>
          <p:cNvSpPr txBox="1"/>
          <p:nvPr/>
        </p:nvSpPr>
        <p:spPr>
          <a:xfrm>
            <a:off x="953973" y="2163420"/>
            <a:ext cx="6881962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 = Series(choice(10, size=5))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s.plot.line()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percents = []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range(1, len(s)):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diff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 * (s[i] / s[i-1] - 1)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 percents.append(diff)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Series(percents).plot.line()</a:t>
            </a:r>
          </a:p>
        </p:txBody>
      </p:sp>
      <p:sp>
        <p:nvSpPr>
          <p:cNvPr id="326" name="can you identify the bug in the code?"/>
          <p:cNvSpPr txBox="1"/>
          <p:nvPr/>
        </p:nvSpPr>
        <p:spPr>
          <a:xfrm>
            <a:off x="1952128" y="8635999"/>
            <a:ext cx="42999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can you identify the bug in the code?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7550150"/>
            <a:ext cx="59309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73350"/>
            <a:ext cx="2133600" cy="201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178050"/>
            <a:ext cx="48768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32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34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36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37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38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4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44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46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48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49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50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51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52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57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8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59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61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62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63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64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65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  <p:sp>
        <p:nvSpPr>
          <p:cNvPr id="366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67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68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69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7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ich series was randomly generated?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20838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Which series was randomly generated?</a:t>
            </a:r>
          </a:p>
          <a:p>
            <a:pPr algn="l">
              <a:defRPr sz="4800"/>
            </a:pPr>
            <a:r>
              <a:t>Which did I pick by hand?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9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2374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66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06851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8233128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2374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2374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7025" y="4025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20922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72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5954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9850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3747" y="4025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6930819" y="4025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2895953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930819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3604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9573850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0917748" y="7708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2892778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4236675" y="7708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76025" y="6057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5580572" y="6057850"/>
            <a:ext cx="1062830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8226779" y="6057850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1593645" y="7708850"/>
            <a:ext cx="1056356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6879706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5559778" y="7708850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ounded Rectangle"/>
          <p:cNvSpPr/>
          <p:nvPr/>
        </p:nvSpPr>
        <p:spPr>
          <a:xfrm>
            <a:off x="1079500" y="2381646"/>
            <a:ext cx="11397606" cy="3035252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1079500" y="6076900"/>
            <a:ext cx="11397606" cy="3035251"/>
          </a:xfrm>
          <a:prstGeom prst="roundRect">
            <a:avLst>
              <a:gd name="adj" fmla="val 19395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1"/>
          <p:cNvSpPr/>
          <p:nvPr/>
        </p:nvSpPr>
        <p:spPr>
          <a:xfrm>
            <a:off x="203200" y="3575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158" name="2"/>
          <p:cNvSpPr/>
          <p:nvPr/>
        </p:nvSpPr>
        <p:spPr>
          <a:xfrm>
            <a:off x="203200" y="7258818"/>
            <a:ext cx="646907" cy="64690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7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7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7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38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38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38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38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38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38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38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9" name="????"/>
          <p:cNvSpPr txBox="1"/>
          <p:nvPr/>
        </p:nvSpPr>
        <p:spPr>
          <a:xfrm rot="1015783">
            <a:off x="4832349" y="5177179"/>
            <a:ext cx="8459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????</a:t>
            </a:r>
          </a:p>
        </p:txBody>
      </p:sp>
      <p:sp>
        <p:nvSpPr>
          <p:cNvPr id="390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391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392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Not all bugs are equal!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Not all bugs are equal!</a:t>
            </a:r>
          </a:p>
        </p:txBody>
      </p:sp>
      <p:sp>
        <p:nvSpPr>
          <p:cNvPr id="395" name="Butterfly"/>
          <p:cNvSpPr/>
          <p:nvPr/>
        </p:nvSpPr>
        <p:spPr>
          <a:xfrm rot="1102727">
            <a:off x="10427157" y="74703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6" name="Butterfly"/>
          <p:cNvSpPr/>
          <p:nvPr/>
        </p:nvSpPr>
        <p:spPr>
          <a:xfrm rot="20255793">
            <a:off x="8204657" y="7190970"/>
            <a:ext cx="1472286" cy="959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8" h="19380" extrusionOk="0">
                <a:moveTo>
                  <a:pt x="1603" y="0"/>
                </a:moveTo>
                <a:cubicBezTo>
                  <a:pt x="-1515" y="0"/>
                  <a:pt x="832" y="4355"/>
                  <a:pt x="1078" y="6599"/>
                </a:cubicBezTo>
                <a:cubicBezTo>
                  <a:pt x="1301" y="8605"/>
                  <a:pt x="1028" y="11622"/>
                  <a:pt x="4740" y="11131"/>
                </a:cubicBezTo>
                <a:cubicBezTo>
                  <a:pt x="3468" y="11919"/>
                  <a:pt x="1612" y="13323"/>
                  <a:pt x="3403" y="17900"/>
                </a:cubicBezTo>
                <a:cubicBezTo>
                  <a:pt x="4850" y="21600"/>
                  <a:pt x="7542" y="17564"/>
                  <a:pt x="8684" y="14503"/>
                </a:cubicBezTo>
                <a:cubicBezTo>
                  <a:pt x="8800" y="14815"/>
                  <a:pt x="8889" y="15240"/>
                  <a:pt x="8907" y="15819"/>
                </a:cubicBezTo>
                <a:cubicBezTo>
                  <a:pt x="8958" y="17565"/>
                  <a:pt x="8796" y="19193"/>
                  <a:pt x="9278" y="19193"/>
                </a:cubicBezTo>
                <a:cubicBezTo>
                  <a:pt x="9761" y="19193"/>
                  <a:pt x="9603" y="17573"/>
                  <a:pt x="9650" y="15819"/>
                </a:cubicBezTo>
                <a:cubicBezTo>
                  <a:pt x="9668" y="15240"/>
                  <a:pt x="9755" y="14815"/>
                  <a:pt x="9871" y="14503"/>
                </a:cubicBezTo>
                <a:cubicBezTo>
                  <a:pt x="11013" y="17564"/>
                  <a:pt x="13709" y="21600"/>
                  <a:pt x="15152" y="17900"/>
                </a:cubicBezTo>
                <a:cubicBezTo>
                  <a:pt x="16944" y="13315"/>
                  <a:pt x="15087" y="11919"/>
                  <a:pt x="13816" y="11131"/>
                </a:cubicBezTo>
                <a:cubicBezTo>
                  <a:pt x="17528" y="11622"/>
                  <a:pt x="17259" y="8605"/>
                  <a:pt x="17477" y="6599"/>
                </a:cubicBezTo>
                <a:cubicBezTo>
                  <a:pt x="17737" y="4355"/>
                  <a:pt x="20085" y="0"/>
                  <a:pt x="16962" y="0"/>
                </a:cubicBezTo>
                <a:cubicBezTo>
                  <a:pt x="12976" y="0"/>
                  <a:pt x="10860" y="5282"/>
                  <a:pt x="10029" y="8039"/>
                </a:cubicBezTo>
                <a:cubicBezTo>
                  <a:pt x="9932" y="7496"/>
                  <a:pt x="9778" y="7066"/>
                  <a:pt x="9597" y="6836"/>
                </a:cubicBezTo>
                <a:cubicBezTo>
                  <a:pt x="9713" y="6799"/>
                  <a:pt x="9783" y="6694"/>
                  <a:pt x="9783" y="6397"/>
                </a:cubicBezTo>
                <a:cubicBezTo>
                  <a:pt x="9783" y="6137"/>
                  <a:pt x="9728" y="5899"/>
                  <a:pt x="9635" y="5728"/>
                </a:cubicBezTo>
                <a:cubicBezTo>
                  <a:pt x="9779" y="3997"/>
                  <a:pt x="10275" y="3225"/>
                  <a:pt x="10424" y="2965"/>
                </a:cubicBezTo>
                <a:cubicBezTo>
                  <a:pt x="10531" y="2779"/>
                  <a:pt x="10661" y="2897"/>
                  <a:pt x="10902" y="2310"/>
                </a:cubicBezTo>
                <a:cubicBezTo>
                  <a:pt x="11037" y="1991"/>
                  <a:pt x="10957" y="1701"/>
                  <a:pt x="10637" y="1939"/>
                </a:cubicBezTo>
                <a:cubicBezTo>
                  <a:pt x="10289" y="2191"/>
                  <a:pt x="10326" y="2512"/>
                  <a:pt x="10243" y="2668"/>
                </a:cubicBezTo>
                <a:cubicBezTo>
                  <a:pt x="9714" y="3790"/>
                  <a:pt x="9537" y="5001"/>
                  <a:pt x="9477" y="5535"/>
                </a:cubicBezTo>
                <a:cubicBezTo>
                  <a:pt x="9417" y="5483"/>
                  <a:pt x="9352" y="5461"/>
                  <a:pt x="9283" y="5461"/>
                </a:cubicBezTo>
                <a:cubicBezTo>
                  <a:pt x="9213" y="5461"/>
                  <a:pt x="9147" y="5491"/>
                  <a:pt x="9087" y="5535"/>
                </a:cubicBezTo>
                <a:cubicBezTo>
                  <a:pt x="9031" y="5001"/>
                  <a:pt x="8850" y="3790"/>
                  <a:pt x="8321" y="2668"/>
                </a:cubicBezTo>
                <a:cubicBezTo>
                  <a:pt x="8242" y="2519"/>
                  <a:pt x="8280" y="2199"/>
                  <a:pt x="7927" y="1939"/>
                </a:cubicBezTo>
                <a:cubicBezTo>
                  <a:pt x="7602" y="1701"/>
                  <a:pt x="7528" y="1991"/>
                  <a:pt x="7663" y="2310"/>
                </a:cubicBezTo>
                <a:cubicBezTo>
                  <a:pt x="7909" y="2905"/>
                  <a:pt x="8035" y="2779"/>
                  <a:pt x="8141" y="2965"/>
                </a:cubicBezTo>
                <a:cubicBezTo>
                  <a:pt x="8290" y="3225"/>
                  <a:pt x="8782" y="3997"/>
                  <a:pt x="8930" y="5728"/>
                </a:cubicBezTo>
                <a:cubicBezTo>
                  <a:pt x="8838" y="5899"/>
                  <a:pt x="8781" y="6137"/>
                  <a:pt x="8781" y="6397"/>
                </a:cubicBezTo>
                <a:cubicBezTo>
                  <a:pt x="8781" y="6694"/>
                  <a:pt x="8855" y="6799"/>
                  <a:pt x="8967" y="6836"/>
                </a:cubicBezTo>
                <a:cubicBezTo>
                  <a:pt x="8786" y="7066"/>
                  <a:pt x="8633" y="7496"/>
                  <a:pt x="8536" y="8039"/>
                </a:cubicBezTo>
                <a:cubicBezTo>
                  <a:pt x="7705" y="5282"/>
                  <a:pt x="5589" y="0"/>
                  <a:pt x="1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397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347" y="5225908"/>
            <a:ext cx="7765655" cy="101601"/>
          </a:xfrm>
          <a:prstGeom prst="rect">
            <a:avLst/>
          </a:prstGeom>
        </p:spPr>
      </p:pic>
      <p:sp>
        <p:nvSpPr>
          <p:cNvPr id="399" name="scary bugs"/>
          <p:cNvSpPr txBox="1"/>
          <p:nvPr/>
        </p:nvSpPr>
        <p:spPr>
          <a:xfrm>
            <a:off x="2794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scary bugs</a:t>
            </a:r>
          </a:p>
        </p:txBody>
      </p:sp>
      <p:sp>
        <p:nvSpPr>
          <p:cNvPr id="400" name="&quot;nice&quot; bugs"/>
          <p:cNvSpPr txBox="1"/>
          <p:nvPr/>
        </p:nvSpPr>
        <p:spPr>
          <a:xfrm>
            <a:off x="6781800" y="1295400"/>
            <a:ext cx="6246863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"nice" bugs</a:t>
            </a:r>
          </a:p>
        </p:txBody>
      </p:sp>
      <p:sp>
        <p:nvSpPr>
          <p:cNvPr id="401" name="non-deterministic"/>
          <p:cNvSpPr txBox="1"/>
          <p:nvPr/>
        </p:nvSpPr>
        <p:spPr>
          <a:xfrm>
            <a:off x="2255068" y="2656229"/>
            <a:ext cx="2295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non-deterministic</a:t>
            </a:r>
          </a:p>
        </p:txBody>
      </p:sp>
      <p:sp>
        <p:nvSpPr>
          <p:cNvPr id="402" name="semantic"/>
          <p:cNvSpPr txBox="1"/>
          <p:nvPr/>
        </p:nvSpPr>
        <p:spPr>
          <a:xfrm>
            <a:off x="2804393" y="5069229"/>
            <a:ext cx="1196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semantic</a:t>
            </a:r>
          </a:p>
        </p:txBody>
      </p:sp>
      <p:sp>
        <p:nvSpPr>
          <p:cNvPr id="403" name="syntax"/>
          <p:cNvSpPr txBox="1"/>
          <p:nvPr/>
        </p:nvSpPr>
        <p:spPr>
          <a:xfrm>
            <a:off x="9556105" y="5069229"/>
            <a:ext cx="901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syntax</a:t>
            </a:r>
          </a:p>
        </p:txBody>
      </p:sp>
      <p:sp>
        <p:nvSpPr>
          <p:cNvPr id="404" name="runtime"/>
          <p:cNvSpPr txBox="1"/>
          <p:nvPr/>
        </p:nvSpPr>
        <p:spPr>
          <a:xfrm>
            <a:off x="6259512" y="5683108"/>
            <a:ext cx="1089125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runtime</a:t>
            </a:r>
          </a:p>
        </p:txBody>
      </p:sp>
      <p:sp>
        <p:nvSpPr>
          <p:cNvPr id="405" name="system related…"/>
          <p:cNvSpPr txBox="1"/>
          <p:nvPr/>
        </p:nvSpPr>
        <p:spPr>
          <a:xfrm>
            <a:off x="2313425" y="3035300"/>
            <a:ext cx="199459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/>
            </a:pPr>
            <a:r>
              <a:t>system related</a:t>
            </a:r>
          </a:p>
          <a:p>
            <a:pPr algn="l">
              <a:defRPr b="0"/>
            </a:pPr>
            <a:r>
              <a:t>randomness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6" y="6431530"/>
            <a:ext cx="3641151" cy="2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https://owlcation.com/stem/5-Badass-Bugs-That-You-Should-Have-Nightmares-About"/>
          <p:cNvSpPr txBox="1"/>
          <p:nvPr/>
        </p:nvSpPr>
        <p:spPr>
          <a:xfrm>
            <a:off x="803021" y="9017000"/>
            <a:ext cx="54110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4"/>
              </a:defRPr>
            </a:lvl1pPr>
          </a:lstStyle>
          <a:p>
            <a:r>
              <a:rPr>
                <a:hlinkClick r:id="rId4"/>
              </a:rPr>
              <a:t>https://owlcation.com/stem/5-Badass-Bugs-That-You-Should-Have-Nightmares-About</a:t>
            </a:r>
          </a:p>
        </p:txBody>
      </p:sp>
      <p:sp>
        <p:nvSpPr>
          <p:cNvPr id="408" name="Line"/>
          <p:cNvSpPr/>
          <p:nvPr/>
        </p:nvSpPr>
        <p:spPr>
          <a:xfrm>
            <a:off x="4203699" y="5335718"/>
            <a:ext cx="1986807" cy="610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9" name="assert"/>
          <p:cNvSpPr txBox="1"/>
          <p:nvPr/>
        </p:nvSpPr>
        <p:spPr>
          <a:xfrm rot="1015783">
            <a:off x="4649440" y="5177179"/>
            <a:ext cx="1211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assert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4203699" y="2925555"/>
            <a:ext cx="4401693" cy="746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eeding"/>
          <p:cNvSpPr txBox="1"/>
          <p:nvPr/>
        </p:nvSpPr>
        <p:spPr>
          <a:xfrm rot="21038340">
            <a:off x="4786585" y="2979611"/>
            <a:ext cx="13946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seeding</a:t>
            </a:r>
          </a:p>
        </p:txBody>
      </p:sp>
      <p:sp>
        <p:nvSpPr>
          <p:cNvPr id="412" name="deterministic (reproducible)"/>
          <p:cNvSpPr txBox="1"/>
          <p:nvPr/>
        </p:nvSpPr>
        <p:spPr>
          <a:xfrm>
            <a:off x="8618315" y="2656229"/>
            <a:ext cx="35733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deterministic (reproducible)</a:t>
            </a:r>
          </a:p>
        </p:txBody>
      </p:sp>
      <p:sp>
        <p:nvSpPr>
          <p:cNvPr id="413" name="large data"/>
          <p:cNvSpPr txBox="1"/>
          <p:nvPr/>
        </p:nvSpPr>
        <p:spPr>
          <a:xfrm>
            <a:off x="2747987" y="4180229"/>
            <a:ext cx="13096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large data</a:t>
            </a:r>
          </a:p>
        </p:txBody>
      </p:sp>
      <p:sp>
        <p:nvSpPr>
          <p:cNvPr id="414" name="small data"/>
          <p:cNvSpPr txBox="1"/>
          <p:nvPr/>
        </p:nvSpPr>
        <p:spPr>
          <a:xfrm>
            <a:off x="9340825" y="4180229"/>
            <a:ext cx="1332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small data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21395" y="2948983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4669170" y="2872449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9DB2ADC4-C321-4C1E-A53B-E830CF3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67" y="4191333"/>
            <a:ext cx="9690100" cy="1384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656301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Electric Diesel Train"/>
          <p:cNvSpPr/>
          <p:nvPr/>
        </p:nvSpPr>
        <p:spPr>
          <a:xfrm>
            <a:off x="1295910" y="4427397"/>
            <a:ext cx="1519610" cy="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5" extrusionOk="0">
                <a:moveTo>
                  <a:pt x="2690" y="0"/>
                </a:moveTo>
                <a:cubicBezTo>
                  <a:pt x="2652" y="0"/>
                  <a:pt x="2627" y="78"/>
                  <a:pt x="2627" y="194"/>
                </a:cubicBezTo>
                <a:lnTo>
                  <a:pt x="2627" y="1651"/>
                </a:lnTo>
                <a:cubicBezTo>
                  <a:pt x="2627" y="1768"/>
                  <a:pt x="2602" y="1846"/>
                  <a:pt x="2564" y="1846"/>
                </a:cubicBezTo>
                <a:lnTo>
                  <a:pt x="898" y="1846"/>
                </a:lnTo>
                <a:cubicBezTo>
                  <a:pt x="860" y="1846"/>
                  <a:pt x="835" y="1923"/>
                  <a:pt x="835" y="2040"/>
                </a:cubicBezTo>
                <a:lnTo>
                  <a:pt x="835" y="13502"/>
                </a:lnTo>
                <a:cubicBezTo>
                  <a:pt x="835" y="13599"/>
                  <a:pt x="860" y="13697"/>
                  <a:pt x="898" y="13697"/>
                </a:cubicBezTo>
                <a:lnTo>
                  <a:pt x="21537" y="13697"/>
                </a:lnTo>
                <a:cubicBezTo>
                  <a:pt x="21575" y="13697"/>
                  <a:pt x="21600" y="13619"/>
                  <a:pt x="21600" y="13502"/>
                </a:cubicBezTo>
                <a:lnTo>
                  <a:pt x="21600" y="6235"/>
                </a:lnTo>
                <a:cubicBezTo>
                  <a:pt x="21600" y="6119"/>
                  <a:pt x="21575" y="6041"/>
                  <a:pt x="21537" y="6041"/>
                </a:cubicBezTo>
                <a:lnTo>
                  <a:pt x="21354" y="6041"/>
                </a:lnTo>
                <a:cubicBezTo>
                  <a:pt x="21317" y="6041"/>
                  <a:pt x="21291" y="6119"/>
                  <a:pt x="21291" y="6235"/>
                </a:cubicBezTo>
                <a:lnTo>
                  <a:pt x="21291" y="10782"/>
                </a:lnTo>
                <a:cubicBezTo>
                  <a:pt x="21291" y="10899"/>
                  <a:pt x="21266" y="10977"/>
                  <a:pt x="21229" y="10977"/>
                </a:cubicBezTo>
                <a:lnTo>
                  <a:pt x="20674" y="10977"/>
                </a:lnTo>
                <a:cubicBezTo>
                  <a:pt x="20643" y="10977"/>
                  <a:pt x="20618" y="10898"/>
                  <a:pt x="20612" y="10801"/>
                </a:cubicBezTo>
                <a:lnTo>
                  <a:pt x="20386" y="5883"/>
                </a:lnTo>
                <a:cubicBezTo>
                  <a:pt x="20354" y="5261"/>
                  <a:pt x="20178" y="4796"/>
                  <a:pt x="19977" y="4796"/>
                </a:cubicBezTo>
                <a:lnTo>
                  <a:pt x="19079" y="4796"/>
                </a:lnTo>
                <a:cubicBezTo>
                  <a:pt x="19041" y="4796"/>
                  <a:pt x="19016" y="4719"/>
                  <a:pt x="19016" y="4602"/>
                </a:cubicBezTo>
                <a:lnTo>
                  <a:pt x="19016" y="2040"/>
                </a:lnTo>
                <a:cubicBezTo>
                  <a:pt x="19016" y="1923"/>
                  <a:pt x="19041" y="1846"/>
                  <a:pt x="19079" y="1846"/>
                </a:cubicBezTo>
                <a:lnTo>
                  <a:pt x="19505" y="1846"/>
                </a:lnTo>
                <a:cubicBezTo>
                  <a:pt x="19543" y="1846"/>
                  <a:pt x="19568" y="1768"/>
                  <a:pt x="19568" y="1651"/>
                </a:cubicBezTo>
                <a:lnTo>
                  <a:pt x="19568" y="194"/>
                </a:lnTo>
                <a:cubicBezTo>
                  <a:pt x="19568" y="78"/>
                  <a:pt x="19543" y="0"/>
                  <a:pt x="19505" y="0"/>
                </a:cubicBezTo>
                <a:lnTo>
                  <a:pt x="14903" y="0"/>
                </a:lnTo>
                <a:cubicBezTo>
                  <a:pt x="14865" y="0"/>
                  <a:pt x="14840" y="78"/>
                  <a:pt x="14840" y="194"/>
                </a:cubicBezTo>
                <a:lnTo>
                  <a:pt x="14840" y="1651"/>
                </a:lnTo>
                <a:cubicBezTo>
                  <a:pt x="14840" y="1768"/>
                  <a:pt x="14815" y="1846"/>
                  <a:pt x="14777" y="1846"/>
                </a:cubicBezTo>
                <a:lnTo>
                  <a:pt x="10607" y="1846"/>
                </a:lnTo>
                <a:cubicBezTo>
                  <a:pt x="10570" y="1846"/>
                  <a:pt x="10545" y="1768"/>
                  <a:pt x="10545" y="1651"/>
                </a:cubicBezTo>
                <a:lnTo>
                  <a:pt x="10545" y="194"/>
                </a:lnTo>
                <a:cubicBezTo>
                  <a:pt x="10545" y="78"/>
                  <a:pt x="10519" y="0"/>
                  <a:pt x="10482" y="0"/>
                </a:cubicBezTo>
                <a:lnTo>
                  <a:pt x="2690" y="0"/>
                </a:lnTo>
                <a:close/>
                <a:moveTo>
                  <a:pt x="16461" y="1821"/>
                </a:moveTo>
                <a:lnTo>
                  <a:pt x="17387" y="1821"/>
                </a:lnTo>
                <a:cubicBezTo>
                  <a:pt x="17494" y="1821"/>
                  <a:pt x="17576" y="2074"/>
                  <a:pt x="17576" y="2404"/>
                </a:cubicBezTo>
                <a:lnTo>
                  <a:pt x="17576" y="5264"/>
                </a:lnTo>
                <a:cubicBezTo>
                  <a:pt x="17576" y="5594"/>
                  <a:pt x="17494" y="5847"/>
                  <a:pt x="17387" y="5847"/>
                </a:cubicBezTo>
                <a:lnTo>
                  <a:pt x="16461" y="5847"/>
                </a:lnTo>
                <a:cubicBezTo>
                  <a:pt x="16354" y="5847"/>
                  <a:pt x="16273" y="5594"/>
                  <a:pt x="16273" y="5264"/>
                </a:cubicBezTo>
                <a:lnTo>
                  <a:pt x="16273" y="2404"/>
                </a:lnTo>
                <a:cubicBezTo>
                  <a:pt x="16273" y="2074"/>
                  <a:pt x="16354" y="1821"/>
                  <a:pt x="16461" y="1821"/>
                </a:cubicBezTo>
                <a:close/>
                <a:moveTo>
                  <a:pt x="63" y="14510"/>
                </a:moveTo>
                <a:cubicBezTo>
                  <a:pt x="31" y="14491"/>
                  <a:pt x="0" y="14570"/>
                  <a:pt x="0" y="14686"/>
                </a:cubicBezTo>
                <a:lnTo>
                  <a:pt x="0" y="19233"/>
                </a:lnTo>
                <a:cubicBezTo>
                  <a:pt x="0" y="19350"/>
                  <a:pt x="25" y="19428"/>
                  <a:pt x="63" y="19428"/>
                </a:cubicBezTo>
                <a:lnTo>
                  <a:pt x="766" y="19428"/>
                </a:lnTo>
                <a:cubicBezTo>
                  <a:pt x="804" y="19428"/>
                  <a:pt x="829" y="19350"/>
                  <a:pt x="829" y="19233"/>
                </a:cubicBezTo>
                <a:lnTo>
                  <a:pt x="829" y="16435"/>
                </a:lnTo>
                <a:cubicBezTo>
                  <a:pt x="829" y="16318"/>
                  <a:pt x="854" y="16240"/>
                  <a:pt x="892" y="16240"/>
                </a:cubicBezTo>
                <a:lnTo>
                  <a:pt x="1590" y="16240"/>
                </a:lnTo>
                <a:cubicBezTo>
                  <a:pt x="1627" y="16240"/>
                  <a:pt x="1653" y="16318"/>
                  <a:pt x="1653" y="16435"/>
                </a:cubicBezTo>
                <a:lnTo>
                  <a:pt x="1653" y="19173"/>
                </a:lnTo>
                <a:cubicBezTo>
                  <a:pt x="1653" y="19289"/>
                  <a:pt x="1684" y="19367"/>
                  <a:pt x="1716" y="19367"/>
                </a:cubicBezTo>
                <a:cubicBezTo>
                  <a:pt x="2237" y="19367"/>
                  <a:pt x="2748" y="19367"/>
                  <a:pt x="3244" y="19367"/>
                </a:cubicBezTo>
                <a:cubicBezTo>
                  <a:pt x="3269" y="19367"/>
                  <a:pt x="3295" y="19329"/>
                  <a:pt x="3301" y="19252"/>
                </a:cubicBezTo>
                <a:lnTo>
                  <a:pt x="3527" y="17540"/>
                </a:lnTo>
                <a:cubicBezTo>
                  <a:pt x="3634" y="16762"/>
                  <a:pt x="3880" y="16240"/>
                  <a:pt x="4150" y="16240"/>
                </a:cubicBezTo>
                <a:lnTo>
                  <a:pt x="7037" y="16240"/>
                </a:lnTo>
                <a:cubicBezTo>
                  <a:pt x="7314" y="16240"/>
                  <a:pt x="7557" y="16743"/>
                  <a:pt x="7658" y="17540"/>
                </a:cubicBezTo>
                <a:lnTo>
                  <a:pt x="7886" y="19252"/>
                </a:lnTo>
                <a:cubicBezTo>
                  <a:pt x="7898" y="19329"/>
                  <a:pt x="7916" y="19367"/>
                  <a:pt x="7941" y="19367"/>
                </a:cubicBezTo>
                <a:cubicBezTo>
                  <a:pt x="10972" y="19367"/>
                  <a:pt x="13249" y="19367"/>
                  <a:pt x="14972" y="19367"/>
                </a:cubicBezTo>
                <a:cubicBezTo>
                  <a:pt x="14997" y="19367"/>
                  <a:pt x="15023" y="19329"/>
                  <a:pt x="15029" y="19252"/>
                </a:cubicBezTo>
                <a:lnTo>
                  <a:pt x="15255" y="17558"/>
                </a:lnTo>
                <a:cubicBezTo>
                  <a:pt x="15362" y="16781"/>
                  <a:pt x="15607" y="16259"/>
                  <a:pt x="15878" y="16259"/>
                </a:cubicBezTo>
                <a:lnTo>
                  <a:pt x="18776" y="16259"/>
                </a:lnTo>
                <a:cubicBezTo>
                  <a:pt x="19053" y="16259"/>
                  <a:pt x="19299" y="16761"/>
                  <a:pt x="19399" y="17558"/>
                </a:cubicBezTo>
                <a:lnTo>
                  <a:pt x="19625" y="19252"/>
                </a:lnTo>
                <a:cubicBezTo>
                  <a:pt x="19638" y="19329"/>
                  <a:pt x="19657" y="19367"/>
                  <a:pt x="19682" y="19367"/>
                </a:cubicBezTo>
                <a:cubicBezTo>
                  <a:pt x="20783" y="19367"/>
                  <a:pt x="20745" y="19367"/>
                  <a:pt x="21531" y="19367"/>
                </a:cubicBezTo>
                <a:cubicBezTo>
                  <a:pt x="21569" y="19367"/>
                  <a:pt x="21594" y="19289"/>
                  <a:pt x="21594" y="19173"/>
                </a:cubicBezTo>
                <a:lnTo>
                  <a:pt x="21594" y="14704"/>
                </a:lnTo>
                <a:cubicBezTo>
                  <a:pt x="21594" y="14588"/>
                  <a:pt x="21569" y="14510"/>
                  <a:pt x="21531" y="14510"/>
                </a:cubicBezTo>
                <a:lnTo>
                  <a:pt x="63" y="14510"/>
                </a:lnTo>
                <a:close/>
                <a:moveTo>
                  <a:pt x="4490" y="17017"/>
                </a:moveTo>
                <a:cubicBezTo>
                  <a:pt x="4100" y="17017"/>
                  <a:pt x="3792" y="18046"/>
                  <a:pt x="3836" y="19270"/>
                </a:cubicBezTo>
                <a:cubicBezTo>
                  <a:pt x="3867" y="20202"/>
                  <a:pt x="4106" y="20938"/>
                  <a:pt x="4402" y="21055"/>
                </a:cubicBezTo>
                <a:cubicBezTo>
                  <a:pt x="4710" y="21171"/>
                  <a:pt x="4981" y="20631"/>
                  <a:pt x="5088" y="19834"/>
                </a:cubicBezTo>
                <a:cubicBezTo>
                  <a:pt x="5094" y="19776"/>
                  <a:pt x="5117" y="19719"/>
                  <a:pt x="5143" y="19719"/>
                </a:cubicBezTo>
                <a:lnTo>
                  <a:pt x="6054" y="19719"/>
                </a:lnTo>
                <a:cubicBezTo>
                  <a:pt x="6080" y="19719"/>
                  <a:pt x="6099" y="19757"/>
                  <a:pt x="6111" y="19834"/>
                </a:cubicBezTo>
                <a:cubicBezTo>
                  <a:pt x="6212" y="20573"/>
                  <a:pt x="6444" y="21079"/>
                  <a:pt x="6715" y="21079"/>
                </a:cubicBezTo>
                <a:cubicBezTo>
                  <a:pt x="7098" y="21079"/>
                  <a:pt x="7407" y="20045"/>
                  <a:pt x="7363" y="18821"/>
                </a:cubicBezTo>
                <a:cubicBezTo>
                  <a:pt x="7332" y="17908"/>
                  <a:pt x="7093" y="17170"/>
                  <a:pt x="6797" y="17054"/>
                </a:cubicBezTo>
                <a:cubicBezTo>
                  <a:pt x="6495" y="16937"/>
                  <a:pt x="6218" y="17484"/>
                  <a:pt x="6111" y="18280"/>
                </a:cubicBezTo>
                <a:cubicBezTo>
                  <a:pt x="6105" y="18339"/>
                  <a:pt x="6080" y="18396"/>
                  <a:pt x="6054" y="18396"/>
                </a:cubicBezTo>
                <a:lnTo>
                  <a:pt x="5143" y="18396"/>
                </a:lnTo>
                <a:cubicBezTo>
                  <a:pt x="5117" y="18396"/>
                  <a:pt x="5100" y="18354"/>
                  <a:pt x="5093" y="18238"/>
                </a:cubicBezTo>
                <a:cubicBezTo>
                  <a:pt x="4993" y="17519"/>
                  <a:pt x="4761" y="17017"/>
                  <a:pt x="4490" y="17017"/>
                </a:cubicBezTo>
                <a:close/>
                <a:moveTo>
                  <a:pt x="16218" y="17036"/>
                </a:moveTo>
                <a:cubicBezTo>
                  <a:pt x="15834" y="17036"/>
                  <a:pt x="15519" y="18064"/>
                  <a:pt x="15563" y="19288"/>
                </a:cubicBezTo>
                <a:cubicBezTo>
                  <a:pt x="15595" y="20201"/>
                  <a:pt x="15834" y="20963"/>
                  <a:pt x="16129" y="21079"/>
                </a:cubicBezTo>
                <a:cubicBezTo>
                  <a:pt x="16437" y="21196"/>
                  <a:pt x="16708" y="20649"/>
                  <a:pt x="16815" y="19853"/>
                </a:cubicBezTo>
                <a:cubicBezTo>
                  <a:pt x="16828" y="19775"/>
                  <a:pt x="16845" y="19737"/>
                  <a:pt x="16870" y="19737"/>
                </a:cubicBezTo>
                <a:lnTo>
                  <a:pt x="17782" y="19737"/>
                </a:lnTo>
                <a:cubicBezTo>
                  <a:pt x="17807" y="19737"/>
                  <a:pt x="17833" y="19794"/>
                  <a:pt x="17839" y="19853"/>
                </a:cubicBezTo>
                <a:cubicBezTo>
                  <a:pt x="17996" y="20980"/>
                  <a:pt x="18475" y="21600"/>
                  <a:pt x="18922" y="20551"/>
                </a:cubicBezTo>
                <a:cubicBezTo>
                  <a:pt x="18928" y="20531"/>
                  <a:pt x="18933" y="20534"/>
                  <a:pt x="18933" y="20514"/>
                </a:cubicBezTo>
                <a:cubicBezTo>
                  <a:pt x="19330" y="18844"/>
                  <a:pt x="18951" y="17054"/>
                  <a:pt x="18442" y="17054"/>
                </a:cubicBezTo>
                <a:cubicBezTo>
                  <a:pt x="18172" y="17054"/>
                  <a:pt x="17939" y="17561"/>
                  <a:pt x="17839" y="18280"/>
                </a:cubicBezTo>
                <a:cubicBezTo>
                  <a:pt x="17826" y="18358"/>
                  <a:pt x="17807" y="18396"/>
                  <a:pt x="17782" y="18396"/>
                </a:cubicBezTo>
                <a:lnTo>
                  <a:pt x="16870" y="18396"/>
                </a:lnTo>
                <a:cubicBezTo>
                  <a:pt x="16845" y="18396"/>
                  <a:pt x="16821" y="18339"/>
                  <a:pt x="16815" y="18280"/>
                </a:cubicBezTo>
                <a:cubicBezTo>
                  <a:pt x="16721" y="17542"/>
                  <a:pt x="16488" y="17036"/>
                  <a:pt x="16218" y="170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64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seudorandom Generato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Pseudorandom Generators</a:t>
            </a:r>
          </a:p>
        </p:txBody>
      </p:sp>
      <p:sp>
        <p:nvSpPr>
          <p:cNvPr id="417" name="&quot;Random&quot; generators are really just pseudorandom"/>
          <p:cNvSpPr txBox="1"/>
          <p:nvPr/>
        </p:nvSpPr>
        <p:spPr>
          <a:xfrm>
            <a:off x="3651961" y="1550417"/>
            <a:ext cx="6289180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"Random" generators are really just </a:t>
            </a:r>
            <a:r>
              <a:rPr i="1"/>
              <a:t>pseudorandom</a:t>
            </a:r>
          </a:p>
        </p:txBody>
      </p:sp>
      <p:sp>
        <p:nvSpPr>
          <p:cNvPr id="418" name="684  559  629  192  835  ...…"/>
          <p:cNvSpPr txBox="1"/>
          <p:nvPr/>
        </p:nvSpPr>
        <p:spPr>
          <a:xfrm>
            <a:off x="3094134" y="2542916"/>
            <a:ext cx="6565900" cy="560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684  559  629  192  835  ...</a:t>
            </a:r>
            <a:endParaRPr lang="en-US" dirty="0"/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55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874  664  249  643  952  ...</a:t>
            </a:r>
          </a:p>
        </p:txBody>
      </p:sp>
      <p:sp>
        <p:nvSpPr>
          <p:cNvPr id="419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0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" name="100:">
            <a:extLst>
              <a:ext uri="{FF2B5EF4-FFF2-40B4-BE49-F238E27FC236}">
                <a16:creationId xmlns:a16="http://schemas.microsoft.com/office/drawing/2014/main" id="{EC05FAB0-7E5E-469C-83AA-96D7132C8CF6}"/>
              </a:ext>
            </a:extLst>
          </p:cNvPr>
          <p:cNvSpPr txBox="1"/>
          <p:nvPr/>
        </p:nvSpPr>
        <p:spPr>
          <a:xfrm>
            <a:off x="1932175" y="2942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43" name="101:">
            <a:extLst>
              <a:ext uri="{FF2B5EF4-FFF2-40B4-BE49-F238E27FC236}">
                <a16:creationId xmlns:a16="http://schemas.microsoft.com/office/drawing/2014/main" id="{313A9D47-09F9-4122-8D2A-A39C01614CB0}"/>
              </a:ext>
            </a:extLst>
          </p:cNvPr>
          <p:cNvSpPr txBox="1"/>
          <p:nvPr/>
        </p:nvSpPr>
        <p:spPr>
          <a:xfrm>
            <a:off x="1932175" y="4466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44" name="102:">
            <a:extLst>
              <a:ext uri="{FF2B5EF4-FFF2-40B4-BE49-F238E27FC236}">
                <a16:creationId xmlns:a16="http://schemas.microsoft.com/office/drawing/2014/main" id="{896A90F0-F949-4D99-870A-342C6619DDF9}"/>
              </a:ext>
            </a:extLst>
          </p:cNvPr>
          <p:cNvSpPr txBox="1"/>
          <p:nvPr/>
        </p:nvSpPr>
        <p:spPr>
          <a:xfrm>
            <a:off x="1932175" y="59906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45" name="...:">
            <a:extLst>
              <a:ext uri="{FF2B5EF4-FFF2-40B4-BE49-F238E27FC236}">
                <a16:creationId xmlns:a16="http://schemas.microsoft.com/office/drawing/2014/main" id="{2932F991-ABBD-45B4-AF30-FE7D4282728C}"/>
              </a:ext>
            </a:extLst>
          </p:cNvPr>
          <p:cNvSpPr txBox="1"/>
          <p:nvPr/>
        </p:nvSpPr>
        <p:spPr>
          <a:xfrm>
            <a:off x="2205189" y="76087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46" name="seeds">
            <a:extLst>
              <a:ext uri="{FF2B5EF4-FFF2-40B4-BE49-F238E27FC236}">
                <a16:creationId xmlns:a16="http://schemas.microsoft.com/office/drawing/2014/main" id="{CBCAE688-37FF-488D-ACC9-5EAACED3A5CF}"/>
              </a:ext>
            </a:extLst>
          </p:cNvPr>
          <p:cNvSpPr txBox="1"/>
          <p:nvPr/>
        </p:nvSpPr>
        <p:spPr>
          <a:xfrm>
            <a:off x="821084" y="18922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dirty="0"/>
              <a:t>seeds</a:t>
            </a:r>
          </a:p>
        </p:txBody>
      </p:sp>
      <p:sp>
        <p:nvSpPr>
          <p:cNvPr id="47" name="Connection Line">
            <a:extLst>
              <a:ext uri="{FF2B5EF4-FFF2-40B4-BE49-F238E27FC236}">
                <a16:creationId xmlns:a16="http://schemas.microsoft.com/office/drawing/2014/main" id="{6257A6E2-8596-455C-A3DE-55DF02D4211C}"/>
              </a:ext>
            </a:extLst>
          </p:cNvPr>
          <p:cNvSpPr/>
          <p:nvPr/>
        </p:nvSpPr>
        <p:spPr>
          <a:xfrm>
            <a:off x="1761314" y="21336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045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41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sp>
        <p:nvSpPr>
          <p:cNvPr id="542" name="684  559  629  192  835  ...…"/>
          <p:cNvSpPr txBox="1"/>
          <p:nvPr/>
        </p:nvSpPr>
        <p:spPr>
          <a:xfrm>
            <a:off x="3130010" y="2863205"/>
            <a:ext cx="6744780" cy="520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400"/>
              </a:lnSpc>
              <a:spcBef>
                <a:spcPts val="86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t>684  559  629  192  835  ...</a:t>
            </a:r>
          </a:p>
          <a:p>
            <a:pPr algn="l" defTabSz="457200">
              <a:lnSpc>
                <a:spcPts val="6400"/>
              </a:lnSpc>
              <a:spcBef>
                <a:spcPts val="86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t> 37  235  908   72  767  ...</a:t>
            </a:r>
          </a:p>
          <a:p>
            <a:pPr algn="l" defTabSz="457200">
              <a:lnSpc>
                <a:spcPts val="6400"/>
              </a:lnSpc>
              <a:spcBef>
                <a:spcPts val="86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t>168  527  493  584  534  ...</a:t>
            </a:r>
          </a:p>
          <a:p>
            <a:pPr algn="l" defTabSz="457200">
              <a:lnSpc>
                <a:spcPts val="6400"/>
              </a:lnSpc>
              <a:spcBef>
                <a:spcPts val="8600"/>
              </a:spcBef>
              <a:defRPr sz="3000" b="0">
                <a:latin typeface="Courier"/>
                <a:ea typeface="Courier"/>
                <a:cs typeface="Courier"/>
                <a:sym typeface="Courier"/>
              </a:defRPr>
            </a:pPr>
            <a:r>
              <a:t>874  664  249  643  952  ...</a:t>
            </a:r>
          </a:p>
        </p:txBody>
      </p:sp>
      <p:sp>
        <p:nvSpPr>
          <p:cNvPr id="543" name="Line"/>
          <p:cNvSpPr/>
          <p:nvPr/>
        </p:nvSpPr>
        <p:spPr>
          <a:xfrm>
            <a:off x="2888773" y="2819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4" name="Line"/>
          <p:cNvSpPr/>
          <p:nvPr/>
        </p:nvSpPr>
        <p:spPr>
          <a:xfrm flipV="1">
            <a:off x="4091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V="1">
            <a:off x="5234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6377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Line"/>
          <p:cNvSpPr/>
          <p:nvPr/>
        </p:nvSpPr>
        <p:spPr>
          <a:xfrm flipV="1">
            <a:off x="7520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8" name="Line"/>
          <p:cNvSpPr/>
          <p:nvPr/>
        </p:nvSpPr>
        <p:spPr>
          <a:xfrm flipV="1">
            <a:off x="8663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Line"/>
          <p:cNvSpPr/>
          <p:nvPr/>
        </p:nvSpPr>
        <p:spPr>
          <a:xfrm flipV="1">
            <a:off x="9806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0" name="Line"/>
          <p:cNvSpPr/>
          <p:nvPr/>
        </p:nvSpPr>
        <p:spPr>
          <a:xfrm flipV="1">
            <a:off x="10949084" y="2542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1" name="Line"/>
          <p:cNvSpPr/>
          <p:nvPr/>
        </p:nvSpPr>
        <p:spPr>
          <a:xfrm flipV="1">
            <a:off x="4091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2" name="Line"/>
          <p:cNvSpPr/>
          <p:nvPr/>
        </p:nvSpPr>
        <p:spPr>
          <a:xfrm flipV="1">
            <a:off x="5234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3" name="Line"/>
          <p:cNvSpPr/>
          <p:nvPr/>
        </p:nvSpPr>
        <p:spPr>
          <a:xfrm flipV="1">
            <a:off x="6377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V="1">
            <a:off x="7520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663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Line"/>
          <p:cNvSpPr/>
          <p:nvPr/>
        </p:nvSpPr>
        <p:spPr>
          <a:xfrm flipV="1">
            <a:off x="9806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7" name="Line"/>
          <p:cNvSpPr/>
          <p:nvPr/>
        </p:nvSpPr>
        <p:spPr>
          <a:xfrm flipV="1">
            <a:off x="10949084" y="4066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Line"/>
          <p:cNvSpPr/>
          <p:nvPr/>
        </p:nvSpPr>
        <p:spPr>
          <a:xfrm flipV="1">
            <a:off x="4091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 flipV="1">
            <a:off x="5234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0" name="Line"/>
          <p:cNvSpPr/>
          <p:nvPr/>
        </p:nvSpPr>
        <p:spPr>
          <a:xfrm flipV="1">
            <a:off x="6377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1" name="Line"/>
          <p:cNvSpPr/>
          <p:nvPr/>
        </p:nvSpPr>
        <p:spPr>
          <a:xfrm flipV="1">
            <a:off x="7520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Line"/>
          <p:cNvSpPr/>
          <p:nvPr/>
        </p:nvSpPr>
        <p:spPr>
          <a:xfrm flipV="1">
            <a:off x="8663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3" name="Line"/>
          <p:cNvSpPr/>
          <p:nvPr/>
        </p:nvSpPr>
        <p:spPr>
          <a:xfrm flipV="1">
            <a:off x="9806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4" name="Line"/>
          <p:cNvSpPr/>
          <p:nvPr/>
        </p:nvSpPr>
        <p:spPr>
          <a:xfrm flipV="1">
            <a:off x="10949084" y="5590916"/>
            <a:ext cx="1" cy="1292485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5" name="Line"/>
          <p:cNvSpPr/>
          <p:nvPr/>
        </p:nvSpPr>
        <p:spPr>
          <a:xfrm flipV="1">
            <a:off x="4091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Line"/>
          <p:cNvSpPr/>
          <p:nvPr/>
        </p:nvSpPr>
        <p:spPr>
          <a:xfrm flipV="1">
            <a:off x="5234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7" name="Line"/>
          <p:cNvSpPr/>
          <p:nvPr/>
        </p:nvSpPr>
        <p:spPr>
          <a:xfrm flipV="1">
            <a:off x="6377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8" name="Line"/>
          <p:cNvSpPr/>
          <p:nvPr/>
        </p:nvSpPr>
        <p:spPr>
          <a:xfrm flipV="1">
            <a:off x="7520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9" name="Line"/>
          <p:cNvSpPr/>
          <p:nvPr/>
        </p:nvSpPr>
        <p:spPr>
          <a:xfrm flipV="1">
            <a:off x="8663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0" name="Line"/>
          <p:cNvSpPr/>
          <p:nvPr/>
        </p:nvSpPr>
        <p:spPr>
          <a:xfrm flipV="1">
            <a:off x="9806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1" name="Line"/>
          <p:cNvSpPr/>
          <p:nvPr/>
        </p:nvSpPr>
        <p:spPr>
          <a:xfrm flipV="1">
            <a:off x="10949084" y="7114917"/>
            <a:ext cx="1" cy="1292484"/>
          </a:xfrm>
          <a:prstGeom prst="line">
            <a:avLst/>
          </a:prstGeom>
          <a:ln w="1397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2" name="Line"/>
          <p:cNvSpPr/>
          <p:nvPr/>
        </p:nvSpPr>
        <p:spPr>
          <a:xfrm>
            <a:off x="2888773" y="3454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3" name="Line"/>
          <p:cNvSpPr/>
          <p:nvPr/>
        </p:nvSpPr>
        <p:spPr>
          <a:xfrm>
            <a:off x="2888773" y="4343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>
            <a:off x="2888773" y="4978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5" name="Line"/>
          <p:cNvSpPr/>
          <p:nvPr/>
        </p:nvSpPr>
        <p:spPr>
          <a:xfrm>
            <a:off x="2888773" y="58674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>
            <a:off x="2888773" y="6527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>
            <a:off x="2888773" y="7416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Line"/>
          <p:cNvSpPr/>
          <p:nvPr/>
        </p:nvSpPr>
        <p:spPr>
          <a:xfrm>
            <a:off x="2888773" y="8178800"/>
            <a:ext cx="8844343" cy="0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9" name="100:"/>
          <p:cNvSpPr txBox="1"/>
          <p:nvPr/>
        </p:nvSpPr>
        <p:spPr>
          <a:xfrm>
            <a:off x="1398775" y="28664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100:</a:t>
            </a:r>
          </a:p>
        </p:txBody>
      </p:sp>
      <p:sp>
        <p:nvSpPr>
          <p:cNvPr id="580" name="101:"/>
          <p:cNvSpPr txBox="1"/>
          <p:nvPr/>
        </p:nvSpPr>
        <p:spPr>
          <a:xfrm>
            <a:off x="1398775" y="43904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101:</a:t>
            </a:r>
          </a:p>
        </p:txBody>
      </p:sp>
      <p:sp>
        <p:nvSpPr>
          <p:cNvPr id="581" name="102:"/>
          <p:cNvSpPr txBox="1"/>
          <p:nvPr/>
        </p:nvSpPr>
        <p:spPr>
          <a:xfrm>
            <a:off x="1398775" y="5914424"/>
            <a:ext cx="7432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102:</a:t>
            </a:r>
          </a:p>
        </p:txBody>
      </p:sp>
      <p:sp>
        <p:nvSpPr>
          <p:cNvPr id="582" name="...:"/>
          <p:cNvSpPr txBox="1"/>
          <p:nvPr/>
        </p:nvSpPr>
        <p:spPr>
          <a:xfrm>
            <a:off x="1671789" y="7532558"/>
            <a:ext cx="4566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...:</a:t>
            </a:r>
          </a:p>
        </p:txBody>
      </p:sp>
      <p:sp>
        <p:nvSpPr>
          <p:cNvPr id="583" name="seeds"/>
          <p:cNvSpPr txBox="1"/>
          <p:nvPr/>
        </p:nvSpPr>
        <p:spPr>
          <a:xfrm>
            <a:off x="287684" y="1816099"/>
            <a:ext cx="79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seeds</a:t>
            </a:r>
          </a:p>
        </p:txBody>
      </p:sp>
      <p:sp>
        <p:nvSpPr>
          <p:cNvPr id="585" name="Connection Line"/>
          <p:cNvSpPr/>
          <p:nvPr/>
        </p:nvSpPr>
        <p:spPr>
          <a:xfrm>
            <a:off x="1227914" y="2057482"/>
            <a:ext cx="491134" cy="76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45" y="1789"/>
                  <a:pt x="21045" y="898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88" name="What if I told you that you can choose your track?"/>
          <p:cNvSpPr txBox="1"/>
          <p:nvPr/>
        </p:nvSpPr>
        <p:spPr>
          <a:xfrm>
            <a:off x="3983744" y="1538025"/>
            <a:ext cx="6542336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What if I told you that you can </a:t>
            </a:r>
            <a:r>
              <a:rPr b="1"/>
              <a:t>choose</a:t>
            </a:r>
            <a:r>
              <a:t> your track?</a:t>
            </a:r>
          </a:p>
        </p:txBody>
      </p:sp>
      <p:pic>
        <p:nvPicPr>
          <p:cNvPr id="5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835445"/>
            <a:ext cx="9207500" cy="506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eed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Seeding</a:t>
            </a:r>
          </a:p>
        </p:txBody>
      </p:sp>
      <p:sp>
        <p:nvSpPr>
          <p:cNvPr id="592" name="Common approach for simulations:…"/>
          <p:cNvSpPr txBox="1"/>
          <p:nvPr/>
        </p:nvSpPr>
        <p:spPr>
          <a:xfrm>
            <a:off x="3249726" y="1970495"/>
            <a:ext cx="639078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Common approach for simulations: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seed using current time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print seed</a:t>
            </a:r>
          </a:p>
          <a:p>
            <a:pPr marL="330200" indent="-228600" algn="l">
              <a:buSzPct val="100000"/>
              <a:buAutoNum type="arabicPeriod"/>
              <a:defRPr b="0"/>
            </a:pPr>
            <a:r>
              <a:t> use the seed for reproducing bugs, as necessary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500"/>
            <a:ext cx="92456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596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dirty="0"/>
              <a:t>Recommended </a:t>
            </a:r>
            <a:r>
              <a:rPr lang="en-US" dirty="0"/>
              <a:t>summer reading</a:t>
            </a:r>
            <a:endParaRPr dirty="0"/>
          </a:p>
        </p:txBody>
      </p:sp>
      <p:sp>
        <p:nvSpPr>
          <p:cNvPr id="161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llout"/>
          <p:cNvSpPr/>
          <p:nvPr/>
        </p:nvSpPr>
        <p:spPr>
          <a:xfrm>
            <a:off x="4705350" y="1466850"/>
            <a:ext cx="7608491" cy="380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5" y="0"/>
                </a:moveTo>
                <a:cubicBezTo>
                  <a:pt x="1223" y="0"/>
                  <a:pt x="1100" y="246"/>
                  <a:pt x="1100" y="550"/>
                </a:cubicBezTo>
                <a:lnTo>
                  <a:pt x="1100" y="4397"/>
                </a:lnTo>
                <a:lnTo>
                  <a:pt x="0" y="5496"/>
                </a:lnTo>
                <a:lnTo>
                  <a:pt x="1100" y="6596"/>
                </a:lnTo>
                <a:lnTo>
                  <a:pt x="1100" y="21050"/>
                </a:lnTo>
                <a:cubicBezTo>
                  <a:pt x="1100" y="21354"/>
                  <a:pt x="1223" y="21600"/>
                  <a:pt x="1375" y="21600"/>
                </a:cubicBezTo>
                <a:lnTo>
                  <a:pt x="21325" y="21600"/>
                </a:lnTo>
                <a:cubicBezTo>
                  <a:pt x="21477" y="21600"/>
                  <a:pt x="21600" y="21354"/>
                  <a:pt x="21600" y="21050"/>
                </a:cubicBezTo>
                <a:lnTo>
                  <a:pt x="21600" y="550"/>
                </a:lnTo>
                <a:cubicBezTo>
                  <a:pt x="21600" y="246"/>
                  <a:pt x="21477" y="0"/>
                  <a:pt x="21325" y="0"/>
                </a:cubicBezTo>
                <a:lnTo>
                  <a:pt x="137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50" y="1734731"/>
            <a:ext cx="6582656" cy="3269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7700"/>
            <a:ext cx="114300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https://dilbert.com/strip/2001-10-25"/>
          <p:cNvSpPr txBox="1"/>
          <p:nvPr/>
        </p:nvSpPr>
        <p:spPr>
          <a:xfrm>
            <a:off x="5351028" y="9182100"/>
            <a:ext cx="23027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https://dilbert.com/strip/2001-10-25</a:t>
            </a:r>
          </a:p>
        </p:txBody>
      </p:sp>
      <p:sp>
        <p:nvSpPr>
          <p:cNvPr id="600" name="In a noisy world, what is noteworthy?"/>
          <p:cNvSpPr txBox="1">
            <a:spLocks noGrp="1"/>
          </p:cNvSpPr>
          <p:nvPr>
            <p:ph type="title"/>
          </p:nvPr>
        </p:nvSpPr>
        <p:spPr>
          <a:xfrm>
            <a:off x="952500" y="508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 a noisy world, what is noteworthy?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0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07" name="Line"/>
          <p:cNvSpPr/>
          <p:nvPr/>
        </p:nvSpPr>
        <p:spPr>
          <a:xfrm flipH="1">
            <a:off x="6733331" y="2324099"/>
            <a:ext cx="531069" cy="2206875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a statistician might say we're trying to decide if the evidence that the coin isn't fair is statistically significant"/>
          <p:cNvSpPr txBox="1"/>
          <p:nvPr/>
        </p:nvSpPr>
        <p:spPr>
          <a:xfrm>
            <a:off x="8304834" y="2662564"/>
            <a:ext cx="43470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a statistician might say we're trying to decide if the evidence that the coin isn't fair is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statistically significant</a:t>
            </a:r>
          </a:p>
        </p:txBody>
      </p:sp>
      <p:sp>
        <p:nvSpPr>
          <p:cNvPr id="609" name="Call shenanigans?"/>
          <p:cNvSpPr txBox="1"/>
          <p:nvPr/>
        </p:nvSpPr>
        <p:spPr>
          <a:xfrm>
            <a:off x="5785941" y="1640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610" name="whoever has the coin cheated…"/>
          <p:cNvSpPr txBox="1"/>
          <p:nvPr/>
        </p:nvSpPr>
        <p:spPr>
          <a:xfrm>
            <a:off x="4286621" y="4572000"/>
            <a:ext cx="4799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whoever has the coin cheated</a:t>
            </a:r>
          </a:p>
          <a:p>
            <a:r>
              <a:t>(it's not 50/50 heads/tails)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16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17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23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24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28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29" name="Call shenanigans?"/>
          <p:cNvSpPr txBox="1"/>
          <p:nvPr/>
        </p:nvSpPr>
        <p:spPr>
          <a:xfrm>
            <a:off x="5534812" y="3799201"/>
            <a:ext cx="3270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35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36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40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41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sp>
        <p:nvSpPr>
          <p:cNvPr id="642" name="Note: there is a non-zero probability that a fair coin will do this, but the odds are slim"/>
          <p:cNvSpPr txBox="1"/>
          <p:nvPr/>
        </p:nvSpPr>
        <p:spPr>
          <a:xfrm>
            <a:off x="5183818" y="4787230"/>
            <a:ext cx="6324170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Note</a:t>
            </a:r>
            <a:r>
              <a:t>: there is a non-zero probability that a fair coin will do this, but the odds are slim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48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49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53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54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58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59" name="Call shenanigans?"/>
          <p:cNvSpPr txBox="1"/>
          <p:nvPr/>
        </p:nvSpPr>
        <p:spPr>
          <a:xfrm>
            <a:off x="5534812" y="5831201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63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64" name="Call shenanigans?"/>
          <p:cNvSpPr txBox="1"/>
          <p:nvPr/>
        </p:nvSpPr>
        <p:spPr>
          <a:xfrm>
            <a:off x="5534812" y="79902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70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71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75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76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680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681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685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686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Is this coin biase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Is this coin biased?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51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51</a:t>
            </a:r>
          </a:p>
        </p:txBody>
      </p:sp>
      <p:sp>
        <p:nvSpPr>
          <p:cNvPr id="692" name="49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</a:t>
            </a:r>
          </a:p>
        </p:txBody>
      </p:sp>
      <p:sp>
        <p:nvSpPr>
          <p:cNvPr id="693" name="Call shenanigans?    No."/>
          <p:cNvSpPr txBox="1"/>
          <p:nvPr/>
        </p:nvSpPr>
        <p:spPr>
          <a:xfrm>
            <a:off x="5534812" y="1640201"/>
            <a:ext cx="40016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  No.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3517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3517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952190" y="49656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697" name="95"/>
          <p:cNvSpPr txBox="1"/>
          <p:nvPr/>
        </p:nvSpPr>
        <p:spPr>
          <a:xfrm>
            <a:off x="3474529" y="4965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95</a:t>
            </a:r>
          </a:p>
        </p:txBody>
      </p:sp>
      <p:sp>
        <p:nvSpPr>
          <p:cNvPr id="698" name="Call shenanigans?  Yes."/>
          <p:cNvSpPr txBox="1"/>
          <p:nvPr/>
        </p:nvSpPr>
        <p:spPr>
          <a:xfrm>
            <a:off x="5534812" y="3799201"/>
            <a:ext cx="38014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5549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5549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55"/>
          <p:cNvSpPr txBox="1"/>
          <p:nvPr/>
        </p:nvSpPr>
        <p:spPr>
          <a:xfrm>
            <a:off x="18616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</a:t>
            </a:r>
          </a:p>
        </p:txBody>
      </p:sp>
      <p:sp>
        <p:nvSpPr>
          <p:cNvPr id="702" name="45"/>
          <p:cNvSpPr txBox="1"/>
          <p:nvPr/>
        </p:nvSpPr>
        <p:spPr>
          <a:xfrm>
            <a:off x="3474529" y="6997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</a:t>
            </a:r>
          </a:p>
        </p:txBody>
      </p:sp>
      <p:sp>
        <p:nvSpPr>
          <p:cNvPr id="703" name="Call shenanigans?  No."/>
          <p:cNvSpPr txBox="1"/>
          <p:nvPr/>
        </p:nvSpPr>
        <p:spPr>
          <a:xfrm>
            <a:off x="5534812" y="5831201"/>
            <a:ext cx="37758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No.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770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770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55 million"/>
          <p:cNvSpPr txBox="1"/>
          <p:nvPr/>
        </p:nvSpPr>
        <p:spPr>
          <a:xfrm>
            <a:off x="12843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55 million</a:t>
            </a:r>
          </a:p>
        </p:txBody>
      </p:sp>
      <p:sp>
        <p:nvSpPr>
          <p:cNvPr id="707" name="45 million"/>
          <p:cNvSpPr txBox="1"/>
          <p:nvPr/>
        </p:nvSpPr>
        <p:spPr>
          <a:xfrm>
            <a:off x="2897224" y="9156699"/>
            <a:ext cx="16311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45 million</a:t>
            </a:r>
          </a:p>
        </p:txBody>
      </p:sp>
      <p:sp>
        <p:nvSpPr>
          <p:cNvPr id="708" name="Call shenanigans?  Yes."/>
          <p:cNvSpPr txBox="1"/>
          <p:nvPr/>
        </p:nvSpPr>
        <p:spPr>
          <a:xfrm>
            <a:off x="5534812" y="7990200"/>
            <a:ext cx="37292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  Yes.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1574800" y="4852042"/>
            <a:ext cx="2697213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0" name="large skew is good evidence of shenanigans"/>
          <p:cNvSpPr txBox="1"/>
          <p:nvPr/>
        </p:nvSpPr>
        <p:spPr>
          <a:xfrm>
            <a:off x="4666762" y="4965030"/>
            <a:ext cx="5742088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large skew</a:t>
            </a:r>
            <a:r>
              <a:t> is good evidence of shenanigans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1295400" y="9017641"/>
            <a:ext cx="3362474" cy="660795"/>
          </a:xfrm>
          <a:prstGeom prst="roundRect">
            <a:avLst>
              <a:gd name="adj" fmla="val 28829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2" name="small skew over large samples is good evidence"/>
          <p:cNvSpPr txBox="1"/>
          <p:nvPr/>
        </p:nvSpPr>
        <p:spPr>
          <a:xfrm>
            <a:off x="5040444" y="9118769"/>
            <a:ext cx="6391723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small skew over </a:t>
            </a:r>
            <a:r>
              <a:rPr b="1"/>
              <a:t>large samples</a:t>
            </a:r>
            <a:r>
              <a:t> is good evidence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18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19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20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21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24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3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30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31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32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33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34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36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37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nouncement 1: Recommended popular…"/>
          <p:cNvSpPr txBox="1">
            <a:spLocks noGrp="1"/>
          </p:cNvSpPr>
          <p:nvPr>
            <p:ph type="title"/>
          </p:nvPr>
        </p:nvSpPr>
        <p:spPr>
          <a:xfrm>
            <a:off x="952500" y="69254"/>
            <a:ext cx="11099800" cy="12008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55675">
              <a:defRPr sz="3743"/>
            </a:pPr>
            <a:r>
              <a:rPr lang="en-US" dirty="0"/>
              <a:t>Recommended summer reading</a:t>
            </a:r>
            <a:endParaRPr dirty="0"/>
          </a:p>
        </p:txBody>
      </p:sp>
      <p:sp>
        <p:nvSpPr>
          <p:cNvPr id="173" name="The Visual Display of Quantitative Information…"/>
          <p:cNvSpPr txBox="1"/>
          <p:nvPr/>
        </p:nvSpPr>
        <p:spPr>
          <a:xfrm>
            <a:off x="661724" y="8599337"/>
            <a:ext cx="637654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Visual Display of Quantitative Information</a:t>
            </a:r>
          </a:p>
          <a:p>
            <a:pPr>
              <a:defRPr b="0"/>
            </a:pPr>
            <a:r>
              <a:t>by Edward R. Tufte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75" y="1466850"/>
            <a:ext cx="1873039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inking, Fast and Slow…"/>
          <p:cNvSpPr txBox="1"/>
          <p:nvPr/>
        </p:nvSpPr>
        <p:spPr>
          <a:xfrm>
            <a:off x="2178133" y="4464050"/>
            <a:ext cx="33437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Thinking, Fast and Slow</a:t>
            </a:r>
          </a:p>
          <a:p>
            <a:pPr>
              <a:defRPr b="0"/>
            </a:pPr>
            <a:r>
              <a:t>by Daniel Kahneman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79" y="5669266"/>
            <a:ext cx="1867431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atistics Done Wrong…"/>
          <p:cNvSpPr txBox="1"/>
          <p:nvPr/>
        </p:nvSpPr>
        <p:spPr>
          <a:xfrm>
            <a:off x="7719724" y="8599337"/>
            <a:ext cx="318254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Statistics Done Wrong</a:t>
            </a:r>
          </a:p>
          <a:p>
            <a:pPr>
              <a:defRPr b="0"/>
            </a:pPr>
            <a:r>
              <a:t>by Alex Reinhart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07" y="1478266"/>
            <a:ext cx="1828176" cy="279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Signal and the Noise…"/>
          <p:cNvSpPr txBox="1"/>
          <p:nvPr/>
        </p:nvSpPr>
        <p:spPr>
          <a:xfrm>
            <a:off x="7547604" y="4408337"/>
            <a:ext cx="35267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  <a:r>
              <a:t>The Signal and the Noise</a:t>
            </a:r>
          </a:p>
          <a:p>
            <a:pPr>
              <a:defRPr b="0"/>
            </a:pPr>
            <a:r>
              <a:t>by Nate Silver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17" y="5640704"/>
            <a:ext cx="2126555" cy="266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Demo: CoinSi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CoinSim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/>
          <a:srcRect r="49849"/>
          <a:stretch>
            <a:fillRect/>
          </a:stretch>
        </p:blipFill>
        <p:spPr>
          <a:xfrm>
            <a:off x="1568487" y="1358255"/>
            <a:ext cx="1062829" cy="141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rcRect l="50155"/>
          <a:stretch>
            <a:fillRect/>
          </a:stretch>
        </p:blipFill>
        <p:spPr>
          <a:xfrm>
            <a:off x="3174164" y="1358255"/>
            <a:ext cx="1056357" cy="1410289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60"/>
          <p:cNvSpPr txBox="1"/>
          <p:nvPr/>
        </p:nvSpPr>
        <p:spPr>
          <a:xfrm>
            <a:off x="18616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60</a:t>
            </a:r>
          </a:p>
        </p:txBody>
      </p:sp>
      <p:sp>
        <p:nvSpPr>
          <p:cNvPr id="744" name="40"/>
          <p:cNvSpPr txBox="1"/>
          <p:nvPr/>
        </p:nvSpPr>
        <p:spPr>
          <a:xfrm>
            <a:off x="3474529" y="2806699"/>
            <a:ext cx="476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40</a:t>
            </a:r>
          </a:p>
        </p:txBody>
      </p:sp>
      <p:sp>
        <p:nvSpPr>
          <p:cNvPr id="745" name="Call shenanigans?"/>
          <p:cNvSpPr txBox="1"/>
          <p:nvPr/>
        </p:nvSpPr>
        <p:spPr>
          <a:xfrm>
            <a:off x="5179212" y="1892300"/>
            <a:ext cx="29315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b="0"/>
            </a:lvl1pPr>
          </a:lstStyle>
          <a:p>
            <a:r>
              <a:t>Call shenanigans?</a:t>
            </a:r>
          </a:p>
        </p:txBody>
      </p:sp>
      <p:sp>
        <p:nvSpPr>
          <p:cNvPr id="746" name="Strategy: simulate a fair coin"/>
          <p:cNvSpPr txBox="1"/>
          <p:nvPr/>
        </p:nvSpPr>
        <p:spPr>
          <a:xfrm>
            <a:off x="1159222" y="4088730"/>
            <a:ext cx="392995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Strategy: </a:t>
            </a:r>
            <a:r>
              <a:rPr b="0"/>
              <a:t>simulate a fair coin</a:t>
            </a:r>
          </a:p>
        </p:txBody>
      </p:sp>
      <p:sp>
        <p:nvSpPr>
          <p:cNvPr id="747" name="&quot;flip&quot; it 100 times using numpy.random.choice…"/>
          <p:cNvSpPr txBox="1"/>
          <p:nvPr/>
        </p:nvSpPr>
        <p:spPr>
          <a:xfrm>
            <a:off x="1723796" y="4929037"/>
            <a:ext cx="6280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  <a:defRPr b="0"/>
            </a:pPr>
            <a:r>
              <a:t>"flip" it 100 times using numpy.random.choice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count heads</a:t>
            </a:r>
          </a:p>
          <a:p>
            <a:pPr marL="476250" indent="-476250" algn="l">
              <a:buSzPct val="100000"/>
              <a:buAutoNum type="arabicPeriod"/>
              <a:defRPr b="0"/>
            </a:pPr>
            <a:r>
              <a:t>repeat above 10K times</a:t>
            </a:r>
          </a:p>
        </p:txBody>
      </p:sp>
      <p:sp>
        <p:nvSpPr>
          <p:cNvPr id="748" name="[50, 61, 51, 44, 39, 43, 51, 49, 49, 38, ...]"/>
          <p:cNvSpPr txBox="1"/>
          <p:nvPr/>
        </p:nvSpPr>
        <p:spPr>
          <a:xfrm>
            <a:off x="879754" y="6857999"/>
            <a:ext cx="8002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3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[50, 61, 51, 44, 39, 43, 51, 49, 49, 38, ...]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1007713" y="5523954"/>
            <a:ext cx="701165" cy="118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94" h="21600" extrusionOk="0">
                <a:moveTo>
                  <a:pt x="17294" y="0"/>
                </a:moveTo>
                <a:cubicBezTo>
                  <a:pt x="35" y="3780"/>
                  <a:pt x="-4306" y="10980"/>
                  <a:pt x="427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0" name="we got 10 more heads than we expect on average"/>
          <p:cNvSpPr txBox="1"/>
          <p:nvPr/>
        </p:nvSpPr>
        <p:spPr>
          <a:xfrm>
            <a:off x="2516733" y="3262462"/>
            <a:ext cx="62695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got 10 more heads than we expect on average</a:t>
            </a:r>
          </a:p>
        </p:txBody>
      </p:sp>
      <p:sp>
        <p:nvSpPr>
          <p:cNvPr id="751" name="how common is this?"/>
          <p:cNvSpPr txBox="1"/>
          <p:nvPr/>
        </p:nvSpPr>
        <p:spPr>
          <a:xfrm>
            <a:off x="4290987" y="3643462"/>
            <a:ext cx="27210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common is this?</a:t>
            </a:r>
          </a:p>
        </p:txBody>
      </p:sp>
      <p:sp>
        <p:nvSpPr>
          <p:cNvPr id="752" name="Rounded Rectangle"/>
          <p:cNvSpPr/>
          <p:nvPr/>
        </p:nvSpPr>
        <p:spPr>
          <a:xfrm>
            <a:off x="1689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3" name="Rounded Rectangle"/>
          <p:cNvSpPr/>
          <p:nvPr/>
        </p:nvSpPr>
        <p:spPr>
          <a:xfrm>
            <a:off x="7277100" y="6987230"/>
            <a:ext cx="700297" cy="300340"/>
          </a:xfrm>
          <a:prstGeom prst="roundRect">
            <a:avLst>
              <a:gd name="adj" fmla="val 34975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11 more"/>
          <p:cNvSpPr txBox="1"/>
          <p:nvPr/>
        </p:nvSpPr>
        <p:spPr>
          <a:xfrm>
            <a:off x="2007021" y="7464027"/>
            <a:ext cx="11675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11 more</a:t>
            </a:r>
          </a:p>
        </p:txBody>
      </p:sp>
      <p:sp>
        <p:nvSpPr>
          <p:cNvPr id="755" name="12 less"/>
          <p:cNvSpPr txBox="1"/>
          <p:nvPr/>
        </p:nvSpPr>
        <p:spPr>
          <a:xfrm>
            <a:off x="7576219" y="7464027"/>
            <a:ext cx="9511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12 less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759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quencies across categori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categories</a:t>
            </a:r>
          </a:p>
        </p:txBody>
      </p:sp>
      <p:sp>
        <p:nvSpPr>
          <p:cNvPr id="762" name="s = Series([&quot;rock&quot;, &quot;rock&quot;, &quot;paper&quot;,             &quot;scissors&quot;, &quot;scissors&quot;, &quot;scissors&quot;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Series(["rock", "rock", "paper",</a:t>
            </a:r>
            <a:br/>
            <a:r>
              <a:t>            "scissors", "scissors", "scissors"])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3" name="bars are a good way to view frequencies across categorie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categories</a:t>
            </a: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5244802"/>
            <a:ext cx="4914900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67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s.value_counts().plot.bar(color="orange")</a:t>
            </a:r>
          </a:p>
        </p:txBody>
      </p:sp>
      <p:sp>
        <p:nvSpPr>
          <p:cNvPr id="768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69" name="numbers not ordered"/>
          <p:cNvSpPr txBox="1"/>
          <p:nvPr/>
        </p:nvSpPr>
        <p:spPr>
          <a:xfrm>
            <a:off x="5277222" y="8813799"/>
            <a:ext cx="27805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 not ordered</a:t>
            </a:r>
          </a:p>
        </p:txBody>
      </p:sp>
      <p:pic>
        <p:nvPicPr>
          <p:cNvPr id="7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70" y="4910120"/>
            <a:ext cx="5789460" cy="385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3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2077452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s.value_counts()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.sort_index()</a:t>
            </a:r>
            <a:r>
              <a:t>.plot.bar(color="orange")</a:t>
            </a:r>
          </a:p>
        </p:txBody>
      </p:sp>
      <p:sp>
        <p:nvSpPr>
          <p:cNvPr id="774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sp>
        <p:nvSpPr>
          <p:cNvPr id="775" name="gap between 1 and 8 not obvious"/>
          <p:cNvSpPr txBox="1"/>
          <p:nvPr/>
        </p:nvSpPr>
        <p:spPr>
          <a:xfrm>
            <a:off x="4561061" y="8813799"/>
            <a:ext cx="4212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gap between 1 and 8 not obvious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518228"/>
            <a:ext cx="6381344" cy="423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79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0" name="bars are a bad way to view frequencies across numbers"/>
          <p:cNvSpPr txBox="1"/>
          <p:nvPr/>
        </p:nvSpPr>
        <p:spPr>
          <a:xfrm>
            <a:off x="952500" y="1460896"/>
            <a:ext cx="11099800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bars are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bad way</a:t>
            </a:r>
            <a:r>
              <a:t> to view frequencies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across numbers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84" name="s = Series([0, 0, 1, 8, 9, 9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Series([0, 0, 1, 8, 9, 9])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8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his kind of plot is called a histogram"/>
          <p:cNvSpPr txBox="1"/>
          <p:nvPr/>
        </p:nvSpPr>
        <p:spPr>
          <a:xfrm>
            <a:off x="3586038" y="8961382"/>
            <a:ext cx="58327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kind of plot is called a histogram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s.plot.hist()</a:t>
            </a:r>
          </a:p>
        </p:txBody>
      </p:sp>
      <p:sp>
        <p:nvSpPr>
          <p:cNvPr id="791" name="a histogram &quot;bins&quot; nearby numbers to create discrete bars"/>
          <p:cNvSpPr txBox="1"/>
          <p:nvPr/>
        </p:nvSpPr>
        <p:spPr>
          <a:xfrm>
            <a:off x="1920503" y="8961382"/>
            <a:ext cx="91637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histogram "bins" nearby numbers to create discrete bars</a:t>
            </a:r>
          </a:p>
        </p:txBody>
      </p:sp>
      <p:sp>
        <p:nvSpPr>
          <p:cNvPr id="79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nection Line"/>
          <p:cNvSpPr/>
          <p:nvPr/>
        </p:nvSpPr>
        <p:spPr>
          <a:xfrm>
            <a:off x="5085092" y="4866511"/>
            <a:ext cx="1470324" cy="6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6" extrusionOk="0">
                <a:moveTo>
                  <a:pt x="21600" y="270"/>
                </a:moveTo>
                <a:cubicBezTo>
                  <a:pt x="7206" y="-1464"/>
                  <a:pt x="6" y="5158"/>
                  <a:pt x="0" y="2013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5" name="both 0 and 0.1"/>
          <p:cNvSpPr txBox="1"/>
          <p:nvPr/>
        </p:nvSpPr>
        <p:spPr>
          <a:xfrm>
            <a:off x="6491684" y="4648199"/>
            <a:ext cx="23074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both 0 and 0.1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799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00" name="we can control the number of bins"/>
          <p:cNvSpPr txBox="1"/>
          <p:nvPr/>
        </p:nvSpPr>
        <p:spPr>
          <a:xfrm>
            <a:off x="3794174" y="8961382"/>
            <a:ext cx="5416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control the number of bins</a:t>
            </a:r>
          </a:p>
        </p:txBody>
      </p:sp>
      <p:sp>
        <p:nvSpPr>
          <p:cNvPr id="801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05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bins=3</a:t>
            </a:r>
            <a:r>
              <a:rPr strike="noStrike"/>
              <a:t>)</a:t>
            </a:r>
          </a:p>
        </p:txBody>
      </p:sp>
      <p:sp>
        <p:nvSpPr>
          <p:cNvPr id="806" name="too few bins provides too little detail"/>
          <p:cNvSpPr txBox="1"/>
          <p:nvPr/>
        </p:nvSpPr>
        <p:spPr>
          <a:xfrm>
            <a:off x="3572495" y="8961382"/>
            <a:ext cx="58598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few bins provides too little detail</a:t>
            </a:r>
          </a:p>
        </p:txBody>
      </p:sp>
      <p:sp>
        <p:nvSpPr>
          <p:cNvPr id="807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5244802"/>
            <a:ext cx="51435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Randomize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Randomize?</a:t>
            </a:r>
          </a:p>
        </p:txBody>
      </p:sp>
      <p:sp>
        <p:nvSpPr>
          <p:cNvPr id="200" name="Lock"/>
          <p:cNvSpPr/>
          <p:nvPr/>
        </p:nvSpPr>
        <p:spPr>
          <a:xfrm>
            <a:off x="8177448" y="4076055"/>
            <a:ext cx="967904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Dice"/>
          <p:cNvSpPr/>
          <p:nvPr/>
        </p:nvSpPr>
        <p:spPr>
          <a:xfrm rot="7126745">
            <a:off x="8992379" y="15940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1150"/>
                </a:moveTo>
                <a:cubicBezTo>
                  <a:pt x="11133" y="1150"/>
                  <a:pt x="11467" y="1213"/>
                  <a:pt x="11723" y="1336"/>
                </a:cubicBezTo>
                <a:cubicBezTo>
                  <a:pt x="12233" y="1582"/>
                  <a:pt x="12233" y="1980"/>
                  <a:pt x="11723" y="2227"/>
                </a:cubicBezTo>
                <a:cubicBezTo>
                  <a:pt x="11212" y="2473"/>
                  <a:pt x="10386" y="2473"/>
                  <a:pt x="9876" y="2227"/>
                </a:cubicBezTo>
                <a:cubicBezTo>
                  <a:pt x="9365" y="1980"/>
                  <a:pt x="9365" y="1582"/>
                  <a:pt x="9876" y="1336"/>
                </a:cubicBezTo>
                <a:cubicBezTo>
                  <a:pt x="10131" y="1213"/>
                  <a:pt x="10465" y="1150"/>
                  <a:pt x="10799" y="1150"/>
                </a:cubicBezTo>
                <a:close/>
                <a:moveTo>
                  <a:pt x="4625" y="4132"/>
                </a:moveTo>
                <a:cubicBezTo>
                  <a:pt x="4960" y="4132"/>
                  <a:pt x="5294" y="4195"/>
                  <a:pt x="5549" y="4318"/>
                </a:cubicBezTo>
                <a:cubicBezTo>
                  <a:pt x="6059" y="4564"/>
                  <a:pt x="6059" y="4964"/>
                  <a:pt x="5549" y="5210"/>
                </a:cubicBezTo>
                <a:cubicBezTo>
                  <a:pt x="5039" y="5456"/>
                  <a:pt x="4212" y="5456"/>
                  <a:pt x="3702" y="5210"/>
                </a:cubicBezTo>
                <a:cubicBezTo>
                  <a:pt x="3192" y="4964"/>
                  <a:pt x="3192" y="4564"/>
                  <a:pt x="3702" y="4318"/>
                </a:cubicBezTo>
                <a:cubicBezTo>
                  <a:pt x="3957" y="4195"/>
                  <a:pt x="4291" y="4132"/>
                  <a:pt x="4625" y="4132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16973" y="4132"/>
                </a:moveTo>
                <a:cubicBezTo>
                  <a:pt x="17307" y="4132"/>
                  <a:pt x="17641" y="4195"/>
                  <a:pt x="17896" y="4318"/>
                </a:cubicBezTo>
                <a:cubicBezTo>
                  <a:pt x="18406" y="4564"/>
                  <a:pt x="18406" y="4964"/>
                  <a:pt x="17896" y="5210"/>
                </a:cubicBezTo>
                <a:cubicBezTo>
                  <a:pt x="17386" y="5456"/>
                  <a:pt x="16559" y="5456"/>
                  <a:pt x="16049" y="5210"/>
                </a:cubicBezTo>
                <a:cubicBezTo>
                  <a:pt x="15539" y="4964"/>
                  <a:pt x="15539" y="4564"/>
                  <a:pt x="16049" y="4318"/>
                </a:cubicBezTo>
                <a:cubicBezTo>
                  <a:pt x="16304" y="4195"/>
                  <a:pt x="16638" y="4132"/>
                  <a:pt x="16973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7" y="6059"/>
                </a:moveTo>
                <a:cubicBezTo>
                  <a:pt x="20716" y="6056"/>
                  <a:pt x="20581" y="6083"/>
                  <a:pt x="20453" y="6144"/>
                </a:cubicBezTo>
                <a:lnTo>
                  <a:pt x="12927" y="9759"/>
                </a:lnTo>
                <a:cubicBezTo>
                  <a:pt x="11859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2" y="6067"/>
                  <a:pt x="20847" y="6059"/>
                </a:cubicBezTo>
                <a:close/>
                <a:moveTo>
                  <a:pt x="10799" y="7115"/>
                </a:moveTo>
                <a:cubicBezTo>
                  <a:pt x="11133" y="7115"/>
                  <a:pt x="11467" y="7176"/>
                  <a:pt x="11723" y="7299"/>
                </a:cubicBezTo>
                <a:cubicBezTo>
                  <a:pt x="12233" y="7546"/>
                  <a:pt x="12233" y="7945"/>
                  <a:pt x="11723" y="8192"/>
                </a:cubicBezTo>
                <a:cubicBezTo>
                  <a:pt x="11212" y="8438"/>
                  <a:pt x="10386" y="8438"/>
                  <a:pt x="9876" y="8192"/>
                </a:cubicBezTo>
                <a:cubicBezTo>
                  <a:pt x="9365" y="7945"/>
                  <a:pt x="9365" y="7546"/>
                  <a:pt x="9876" y="7299"/>
                </a:cubicBezTo>
                <a:cubicBezTo>
                  <a:pt x="10131" y="7176"/>
                  <a:pt x="10465" y="7115"/>
                  <a:pt x="10799" y="7115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79" y="8996"/>
                  <a:pt x="2979" y="9516"/>
                </a:cubicBezTo>
                <a:cubicBezTo>
                  <a:pt x="2979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19999" y="9790"/>
                  <a:pt x="19507" y="10027"/>
                </a:cubicBezTo>
                <a:cubicBezTo>
                  <a:pt x="19016" y="10264"/>
                  <a:pt x="18619" y="10036"/>
                  <a:pt x="18619" y="9516"/>
                </a:cubicBezTo>
                <a:cubicBezTo>
                  <a:pt x="18619" y="8996"/>
                  <a:pt x="19016" y="8385"/>
                  <a:pt x="19507" y="8152"/>
                </a:cubicBezTo>
                <a:cubicBezTo>
                  <a:pt x="19630" y="8093"/>
                  <a:pt x="19749" y="8064"/>
                  <a:pt x="19855" y="8061"/>
                </a:cubicBezTo>
                <a:close/>
                <a:moveTo>
                  <a:pt x="7689" y="10947"/>
                </a:moveTo>
                <a:cubicBezTo>
                  <a:pt x="7795" y="10952"/>
                  <a:pt x="7912" y="10983"/>
                  <a:pt x="8034" y="11044"/>
                </a:cubicBezTo>
                <a:cubicBezTo>
                  <a:pt x="8526" y="11290"/>
                  <a:pt x="8925" y="11922"/>
                  <a:pt x="8925" y="12456"/>
                </a:cubicBezTo>
                <a:cubicBezTo>
                  <a:pt x="8925" y="12989"/>
                  <a:pt x="8526" y="13219"/>
                  <a:pt x="8034" y="12970"/>
                </a:cubicBezTo>
                <a:cubicBezTo>
                  <a:pt x="7543" y="12721"/>
                  <a:pt x="7146" y="12090"/>
                  <a:pt x="7146" y="11560"/>
                </a:cubicBezTo>
                <a:cubicBezTo>
                  <a:pt x="7146" y="11163"/>
                  <a:pt x="7369" y="10934"/>
                  <a:pt x="7689" y="10947"/>
                </a:cubicBezTo>
                <a:close/>
                <a:moveTo>
                  <a:pt x="13909" y="10947"/>
                </a:moveTo>
                <a:cubicBezTo>
                  <a:pt x="14229" y="10934"/>
                  <a:pt x="14452" y="11163"/>
                  <a:pt x="14452" y="11560"/>
                </a:cubicBezTo>
                <a:cubicBezTo>
                  <a:pt x="14452" y="12090"/>
                  <a:pt x="14055" y="12721"/>
                  <a:pt x="13564" y="12970"/>
                </a:cubicBezTo>
                <a:cubicBezTo>
                  <a:pt x="13072" y="13219"/>
                  <a:pt x="12674" y="12989"/>
                  <a:pt x="12674" y="12456"/>
                </a:cubicBezTo>
                <a:cubicBezTo>
                  <a:pt x="12674" y="11922"/>
                  <a:pt x="13072" y="11290"/>
                  <a:pt x="13564" y="11044"/>
                </a:cubicBezTo>
                <a:cubicBezTo>
                  <a:pt x="13686" y="10983"/>
                  <a:pt x="13803" y="10952"/>
                  <a:pt x="13909" y="10947"/>
                </a:cubicBezTo>
                <a:close/>
                <a:moveTo>
                  <a:pt x="1745" y="11188"/>
                </a:moveTo>
                <a:cubicBezTo>
                  <a:pt x="1851" y="11193"/>
                  <a:pt x="1968" y="11224"/>
                  <a:pt x="2091" y="11284"/>
                </a:cubicBezTo>
                <a:cubicBezTo>
                  <a:pt x="2582" y="11524"/>
                  <a:pt x="2979" y="12142"/>
                  <a:pt x="2979" y="12662"/>
                </a:cubicBezTo>
                <a:cubicBezTo>
                  <a:pt x="2979" y="13181"/>
                  <a:pt x="2582" y="13403"/>
                  <a:pt x="2091" y="13159"/>
                </a:cubicBezTo>
                <a:cubicBezTo>
                  <a:pt x="1600" y="12915"/>
                  <a:pt x="1201" y="12300"/>
                  <a:pt x="1201" y="11784"/>
                </a:cubicBezTo>
                <a:cubicBezTo>
                  <a:pt x="1201" y="11398"/>
                  <a:pt x="1426" y="11175"/>
                  <a:pt x="1745" y="11188"/>
                </a:cubicBezTo>
                <a:close/>
                <a:moveTo>
                  <a:pt x="7689" y="14158"/>
                </a:moveTo>
                <a:cubicBezTo>
                  <a:pt x="7795" y="14164"/>
                  <a:pt x="7912" y="14198"/>
                  <a:pt x="8034" y="14261"/>
                </a:cubicBezTo>
                <a:cubicBezTo>
                  <a:pt x="8526" y="14513"/>
                  <a:pt x="8925" y="15152"/>
                  <a:pt x="8925" y="15685"/>
                </a:cubicBezTo>
                <a:cubicBezTo>
                  <a:pt x="8925" y="16219"/>
                  <a:pt x="8526" y="16443"/>
                  <a:pt x="8034" y="16186"/>
                </a:cubicBezTo>
                <a:cubicBezTo>
                  <a:pt x="7543" y="15930"/>
                  <a:pt x="7146" y="15294"/>
                  <a:pt x="7146" y="14764"/>
                </a:cubicBezTo>
                <a:cubicBezTo>
                  <a:pt x="7146" y="14367"/>
                  <a:pt x="7369" y="14141"/>
                  <a:pt x="7689" y="14158"/>
                </a:cubicBezTo>
                <a:close/>
                <a:moveTo>
                  <a:pt x="1745" y="14317"/>
                </a:moveTo>
                <a:cubicBezTo>
                  <a:pt x="1851" y="14324"/>
                  <a:pt x="1968" y="14356"/>
                  <a:pt x="2091" y="14418"/>
                </a:cubicBezTo>
                <a:cubicBezTo>
                  <a:pt x="2582" y="14665"/>
                  <a:pt x="2979" y="15288"/>
                  <a:pt x="2979" y="15807"/>
                </a:cubicBezTo>
                <a:cubicBezTo>
                  <a:pt x="2979" y="16327"/>
                  <a:pt x="2582" y="16543"/>
                  <a:pt x="2091" y="16291"/>
                </a:cubicBezTo>
                <a:cubicBezTo>
                  <a:pt x="1600" y="16041"/>
                  <a:pt x="1201" y="15421"/>
                  <a:pt x="1201" y="14905"/>
                </a:cubicBezTo>
                <a:cubicBezTo>
                  <a:pt x="1201" y="14518"/>
                  <a:pt x="1426" y="14299"/>
                  <a:pt x="1745" y="14317"/>
                </a:cubicBezTo>
                <a:close/>
                <a:moveTo>
                  <a:pt x="19855" y="14317"/>
                </a:moveTo>
                <a:cubicBezTo>
                  <a:pt x="20174" y="14299"/>
                  <a:pt x="20397" y="14518"/>
                  <a:pt x="20397" y="14905"/>
                </a:cubicBezTo>
                <a:cubicBezTo>
                  <a:pt x="20397" y="15421"/>
                  <a:pt x="19999" y="16041"/>
                  <a:pt x="19507" y="16291"/>
                </a:cubicBezTo>
                <a:cubicBezTo>
                  <a:pt x="19016" y="16543"/>
                  <a:pt x="18619" y="16326"/>
                  <a:pt x="18619" y="15806"/>
                </a:cubicBezTo>
                <a:cubicBezTo>
                  <a:pt x="18619" y="15286"/>
                  <a:pt x="19016" y="14665"/>
                  <a:pt x="19507" y="14418"/>
                </a:cubicBezTo>
                <a:cubicBezTo>
                  <a:pt x="19630" y="14356"/>
                  <a:pt x="19749" y="14324"/>
                  <a:pt x="19855" y="14317"/>
                </a:cubicBezTo>
                <a:close/>
                <a:moveTo>
                  <a:pt x="7689" y="17371"/>
                </a:moveTo>
                <a:cubicBezTo>
                  <a:pt x="7795" y="17379"/>
                  <a:pt x="7912" y="17414"/>
                  <a:pt x="8034" y="17478"/>
                </a:cubicBezTo>
                <a:cubicBezTo>
                  <a:pt x="8526" y="17738"/>
                  <a:pt x="8925" y="18381"/>
                  <a:pt x="8925" y="18915"/>
                </a:cubicBezTo>
                <a:cubicBezTo>
                  <a:pt x="8925" y="19448"/>
                  <a:pt x="8526" y="19665"/>
                  <a:pt x="8034" y="19402"/>
                </a:cubicBezTo>
                <a:cubicBezTo>
                  <a:pt x="7543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2" y="17572"/>
                  <a:pt x="14452" y="17969"/>
                </a:cubicBezTo>
                <a:cubicBezTo>
                  <a:pt x="14452" y="18498"/>
                  <a:pt x="14055" y="19139"/>
                  <a:pt x="13564" y="19402"/>
                </a:cubicBezTo>
                <a:cubicBezTo>
                  <a:pt x="13072" y="19666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2" name="Dice"/>
          <p:cNvSpPr/>
          <p:nvPr/>
        </p:nvSpPr>
        <p:spPr>
          <a:xfrm>
            <a:off x="7366779" y="1682900"/>
            <a:ext cx="1166841" cy="13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Games"/>
          <p:cNvSpPr txBox="1"/>
          <p:nvPr/>
        </p:nvSpPr>
        <p:spPr>
          <a:xfrm>
            <a:off x="3020615" y="1765300"/>
            <a:ext cx="23915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Games</a:t>
            </a:r>
          </a:p>
        </p:txBody>
      </p:sp>
      <p:sp>
        <p:nvSpPr>
          <p:cNvPr id="204" name="Security"/>
          <p:cNvSpPr txBox="1"/>
          <p:nvPr/>
        </p:nvSpPr>
        <p:spPr>
          <a:xfrm>
            <a:off x="2833885" y="4305300"/>
            <a:ext cx="276503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Security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09" y="6326180"/>
            <a:ext cx="2837181" cy="258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imulation"/>
          <p:cNvSpPr txBox="1"/>
          <p:nvPr/>
        </p:nvSpPr>
        <p:spPr>
          <a:xfrm>
            <a:off x="2457053" y="7099300"/>
            <a:ext cx="35186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0"/>
            </a:lvl1pPr>
          </a:lstStyle>
          <a:p>
            <a:r>
              <a:t>Simulation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549400" y="5867400"/>
            <a:ext cx="8983167" cy="3505200"/>
          </a:xfrm>
          <a:prstGeom prst="roundRect">
            <a:avLst>
              <a:gd name="adj" fmla="val 15000"/>
            </a:avLst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8" name="our focus"/>
          <p:cNvSpPr txBox="1"/>
          <p:nvPr/>
        </p:nvSpPr>
        <p:spPr>
          <a:xfrm>
            <a:off x="10927283" y="7391399"/>
            <a:ext cx="12848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our focus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1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bins=100</a:t>
            </a:r>
            <a:r>
              <a:rPr strike="noStrike"/>
              <a:t>)</a:t>
            </a:r>
          </a:p>
        </p:txBody>
      </p:sp>
      <p:sp>
        <p:nvSpPr>
          <p:cNvPr id="812" name="too many bins provides too much detail (equally bad)"/>
          <p:cNvSpPr txBox="1"/>
          <p:nvPr/>
        </p:nvSpPr>
        <p:spPr>
          <a:xfrm>
            <a:off x="2334096" y="8961382"/>
            <a:ext cx="83366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many bins provides too much detail (equally bad)</a:t>
            </a:r>
          </a:p>
        </p:txBody>
      </p:sp>
      <p:sp>
        <p:nvSpPr>
          <p:cNvPr id="813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5244802"/>
            <a:ext cx="5080000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17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bins=10</a:t>
            </a:r>
            <a:r>
              <a:rPr strike="noStrike"/>
              <a:t>)</a:t>
            </a:r>
          </a:p>
        </p:txBody>
      </p:sp>
      <p:sp>
        <p:nvSpPr>
          <p:cNvPr id="818" name="pandas chooses the default bin boundaries"/>
          <p:cNvSpPr txBox="1"/>
          <p:nvPr/>
        </p:nvSpPr>
        <p:spPr>
          <a:xfrm>
            <a:off x="3162101" y="8961382"/>
            <a:ext cx="66805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pandas chooses the default bin boundaries</a:t>
            </a:r>
          </a:p>
        </p:txBody>
      </p:sp>
      <p:sp>
        <p:nvSpPr>
          <p:cNvPr id="819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5359400"/>
            <a:ext cx="5257800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23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bins=[0,1,2,3,4,5,6,7,8,9,10]</a:t>
            </a:r>
            <a:r>
              <a:rPr strike="noStrike"/>
              <a:t>)</a:t>
            </a:r>
          </a:p>
        </p:txBody>
      </p:sp>
      <p:sp>
        <p:nvSpPr>
          <p:cNvPr id="824" name="we can override the defaults"/>
          <p:cNvSpPr txBox="1"/>
          <p:nvPr/>
        </p:nvSpPr>
        <p:spPr>
          <a:xfrm>
            <a:off x="4244230" y="8961382"/>
            <a:ext cx="45163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override the defaults</a:t>
            </a:r>
          </a:p>
        </p:txBody>
      </p:sp>
      <p:sp>
        <p:nvSpPr>
          <p:cNvPr id="825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requencies across numb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Frequencies across numbers</a:t>
            </a:r>
          </a:p>
        </p:txBody>
      </p:sp>
      <p:sp>
        <p:nvSpPr>
          <p:cNvPr id="830" name="s = Series([0.1, 0, 1, 8, 9, 9.2])…"/>
          <p:cNvSpPr txBox="1">
            <a:spLocks noGrp="1"/>
          </p:cNvSpPr>
          <p:nvPr>
            <p:ph type="body" sz="half" idx="1"/>
          </p:nvPr>
        </p:nvSpPr>
        <p:spPr>
          <a:xfrm>
            <a:off x="952500" y="2603896"/>
            <a:ext cx="11099800" cy="253365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s = Series([0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.1</a:t>
            </a:r>
            <a:r>
              <a:t>, 0, 1, 8, 9, 9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.2</a:t>
            </a:r>
            <a:r>
              <a:t>])</a:t>
            </a:r>
          </a:p>
          <a:p>
            <a:pPr marL="0" indent="0">
              <a:buSzTx/>
              <a:buNone/>
              <a:defRPr sz="2900" strike="sngStrike">
                <a:latin typeface="Courier"/>
                <a:ea typeface="Courier"/>
                <a:cs typeface="Courier"/>
                <a:sym typeface="Courier"/>
              </a:defRPr>
            </a:pPr>
            <a:r>
              <a:t>s.value_counts().sort_index().plot.bar()</a:t>
            </a:r>
            <a:br>
              <a:rPr strike="noStrike"/>
            </a:br>
            <a:r>
              <a:rPr strike="noStrike"/>
              <a:t>s.plot.hist(</a:t>
            </a:r>
            <a:r>
              <a:rPr strike="noStrike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bins=range(11)</a:t>
            </a:r>
            <a:r>
              <a:rPr strike="noStrike"/>
              <a:t>)</a:t>
            </a:r>
          </a:p>
        </p:txBody>
      </p:sp>
      <p:sp>
        <p:nvSpPr>
          <p:cNvPr id="831" name="this is easily done with range"/>
          <p:cNvSpPr txBox="1"/>
          <p:nvPr/>
        </p:nvSpPr>
        <p:spPr>
          <a:xfrm>
            <a:off x="4212456" y="8961382"/>
            <a:ext cx="4579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 is easily done with range</a:t>
            </a:r>
          </a:p>
        </p:txBody>
      </p:sp>
      <p:sp>
        <p:nvSpPr>
          <p:cNvPr id="832" name="histograms are a good way to view frequencies across numbers"/>
          <p:cNvSpPr txBox="1"/>
          <p:nvPr/>
        </p:nvSpPr>
        <p:spPr>
          <a:xfrm>
            <a:off x="952500" y="1460896"/>
            <a:ext cx="11333758" cy="103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histograms are a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good way</a:t>
            </a:r>
            <a:r>
              <a:t> to view frequencies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across numbers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422900"/>
            <a:ext cx="5232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8445500" y="8115300"/>
            <a:ext cx="633165" cy="63316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3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48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49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Demo: Visualize CoinSim Resul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Visualize CoinSim Results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09700"/>
            <a:ext cx="7750543" cy="481841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number of heads (out of 100)"/>
          <p:cNvSpPr txBox="1"/>
          <p:nvPr/>
        </p:nvSpPr>
        <p:spPr>
          <a:xfrm>
            <a:off x="4317677" y="6159499"/>
            <a:ext cx="37598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number of heads (out of 100)</a:t>
            </a:r>
          </a:p>
        </p:txBody>
      </p:sp>
      <p:sp>
        <p:nvSpPr>
          <p:cNvPr id="854" name="this shape resembles what we often call a normal distribution or a &quot;bell curve&quot;"/>
          <p:cNvSpPr txBox="1"/>
          <p:nvPr/>
        </p:nvSpPr>
        <p:spPr>
          <a:xfrm>
            <a:off x="3138424" y="6997700"/>
            <a:ext cx="6118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shape resembles what we often call a normal distribution or a "bell curve"</a:t>
            </a:r>
          </a:p>
        </p:txBody>
      </p:sp>
      <p:sp>
        <p:nvSpPr>
          <p:cNvPr id="855" name="in general, if we take large samples enough times, the sample averages will look like this (we won't discuss exceptions here)"/>
          <p:cNvSpPr txBox="1"/>
          <p:nvPr/>
        </p:nvSpPr>
        <p:spPr>
          <a:xfrm>
            <a:off x="3138424" y="8089899"/>
            <a:ext cx="611835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in general, if we take large samples enough times, the sample averages will look like this</a:t>
            </a:r>
            <a:br/>
            <a:r>
              <a:t>(we won't discuss exceptions here)</a:t>
            </a:r>
          </a:p>
        </p:txBody>
      </p:sp>
      <p:sp>
        <p:nvSpPr>
          <p:cNvPr id="856" name="Rounded Rectangle"/>
          <p:cNvSpPr/>
          <p:nvPr/>
        </p:nvSpPr>
        <p:spPr>
          <a:xfrm>
            <a:off x="3812530" y="7366000"/>
            <a:ext cx="2596853" cy="461366"/>
          </a:xfrm>
          <a:prstGeom prst="roundRect">
            <a:avLst>
              <a:gd name="adj" fmla="val 4129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7" name="numpy can directly…"/>
          <p:cNvSpPr txBox="1"/>
          <p:nvPr/>
        </p:nvSpPr>
        <p:spPr>
          <a:xfrm>
            <a:off x="268262" y="6642099"/>
            <a:ext cx="251147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numpy can directly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numbers fitting a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 distribution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860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3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Outline</a:t>
            </a:r>
          </a:p>
        </p:txBody>
      </p:sp>
      <p:sp>
        <p:nvSpPr>
          <p:cNvPr id="211" name="choice()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choice()</a:t>
            </a:r>
          </a:p>
          <a:p>
            <a:pPr marL="0" indent="0">
              <a:buSzTx/>
              <a:buNone/>
            </a:pPr>
            <a:r>
              <a:t>bugs and seeding</a:t>
            </a:r>
          </a:p>
          <a:p>
            <a:pPr marL="0" indent="0">
              <a:buSzTx/>
              <a:buNone/>
            </a:pPr>
            <a:r>
              <a:t>significance</a:t>
            </a:r>
          </a:p>
          <a:p>
            <a:pPr marL="0" indent="0">
              <a:buSzTx/>
              <a:buNone/>
            </a:pPr>
            <a:r>
              <a:t>histograms</a:t>
            </a:r>
          </a:p>
          <a:p>
            <a:pPr marL="0" indent="0">
              <a:buSzTx/>
              <a:buNone/>
            </a:pPr>
            <a:r>
              <a:t>normal()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66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range(10):</a:t>
            </a:r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867" name="-0.18638553993371157…"/>
          <p:cNvSpPr/>
          <p:nvPr/>
        </p:nvSpPr>
        <p:spPr>
          <a:xfrm>
            <a:off x="7467600" y="3845666"/>
            <a:ext cx="4431854" cy="43247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-0.18638553993371157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0.02888452916769247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1.2474561113726423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-0.5388224399358179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-0.45143322136388525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-1.4001861112018241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0.28119371511868047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0.2608861898556597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-0.19246288728955144</a:t>
            </a:r>
          </a:p>
          <a:p>
            <a:pPr algn="l" defTabSz="457200">
              <a:lnSpc>
                <a:spcPts val="4700"/>
              </a:lnSpc>
              <a:defRPr sz="2600" b="0">
                <a:latin typeface="Courier"/>
                <a:ea typeface="Courier"/>
                <a:cs typeface="Courier"/>
                <a:sym typeface="Courier"/>
              </a:defRPr>
            </a:pPr>
            <a:r>
              <a:t>0.2979572961710292</a:t>
            </a:r>
          </a:p>
        </p:txBody>
      </p:sp>
      <p:sp>
        <p:nvSpPr>
          <p:cNvPr id="868" name="Output:"/>
          <p:cNvSpPr txBox="1"/>
          <p:nvPr/>
        </p:nvSpPr>
        <p:spPr>
          <a:xfrm>
            <a:off x="7429500" y="3299566"/>
            <a:ext cx="1327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869" name="average is 0 (over many calls)"/>
          <p:cNvSpPr txBox="1"/>
          <p:nvPr/>
        </p:nvSpPr>
        <p:spPr>
          <a:xfrm>
            <a:off x="3005087" y="4917554"/>
            <a:ext cx="402282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0"/>
            </a:pPr>
            <a:r>
              <a:t>average is 0 (over many calls)</a:t>
            </a:r>
          </a:p>
        </p:txBody>
      </p:sp>
      <p:sp>
        <p:nvSpPr>
          <p:cNvPr id="870" name="numbers closer to 0 more likely"/>
          <p:cNvSpPr txBox="1"/>
          <p:nvPr/>
        </p:nvSpPr>
        <p:spPr>
          <a:xfrm>
            <a:off x="2535763" y="5673204"/>
            <a:ext cx="48336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numbers closer to 0 more likely</a:t>
            </a:r>
          </a:p>
        </p:txBody>
      </p:sp>
      <p:sp>
        <p:nvSpPr>
          <p:cNvPr id="871" name="-x just as likely as x"/>
          <p:cNvSpPr txBox="1"/>
          <p:nvPr/>
        </p:nvSpPr>
        <p:spPr>
          <a:xfrm>
            <a:off x="4111258" y="6428854"/>
            <a:ext cx="32581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r">
              <a:defRPr b="0"/>
            </a:pPr>
            <a:r>
              <a:t>-x just as likely as x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4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77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0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hist()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6438"/>
            <a:ext cx="5435600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hist(bins=100)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88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norm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normal</a:t>
            </a:r>
          </a:p>
        </p:txBody>
      </p:sp>
      <p:sp>
        <p:nvSpPr>
          <p:cNvPr id="894" name="from numpy.random import choice, normal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430993" cy="308739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from numpy.random import choice,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lvl="1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 = Series(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normal(size=10000)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s.plot.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hist(bins=100, loc=    , scale=    )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607050"/>
            <a:ext cx="53721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Rounded Rectangle"/>
          <p:cNvSpPr/>
          <p:nvPr/>
        </p:nvSpPr>
        <p:spPr>
          <a:xfrm>
            <a:off x="65913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7" name="Rounded Rectangle"/>
          <p:cNvSpPr/>
          <p:nvPr/>
        </p:nvSpPr>
        <p:spPr>
          <a:xfrm>
            <a:off x="9144000" y="3784600"/>
            <a:ext cx="826443" cy="483295"/>
          </a:xfrm>
          <a:prstGeom prst="roundRect">
            <a:avLst>
              <a:gd name="adj" fmla="val 2565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8" name="try plugging in different values…"/>
          <p:cNvSpPr txBox="1"/>
          <p:nvPr/>
        </p:nvSpPr>
        <p:spPr>
          <a:xfrm>
            <a:off x="6816749" y="4470400"/>
            <a:ext cx="42989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try plugging in different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(defaults are 0 and 1, respectively)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07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2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19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14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15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16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7" name="version 1"/>
          <p:cNvSpPr txBox="1"/>
          <p:nvPr/>
        </p:nvSpPr>
        <p:spPr>
          <a:xfrm>
            <a:off x="5976532" y="4003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27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28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30" name="version 2"/>
          <p:cNvSpPr txBox="1"/>
          <p:nvPr/>
        </p:nvSpPr>
        <p:spPr>
          <a:xfrm>
            <a:off x="7564032" y="31400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w Function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New Functions Today</a:t>
            </a:r>
          </a:p>
        </p:txBody>
      </p:sp>
      <p:sp>
        <p:nvSpPr>
          <p:cNvPr id="214" name="numpy.random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numpy.random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powerful collection of functions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hoice</a:t>
            </a: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endParaRPr lang="en-US" b="1" dirty="0">
              <a:latin typeface="Courier"/>
              <a:ea typeface="Courier"/>
              <a:cs typeface="Courier"/>
              <a:sym typeface="Courier"/>
            </a:endParaRPr>
          </a:p>
          <a:p>
            <a:pPr marL="190500" indent="0">
              <a:spcBef>
                <a:spcPts val="0"/>
              </a:spcBef>
              <a:buNone/>
              <a:defRPr sz="2600"/>
            </a:pPr>
            <a:r>
              <a:rPr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Series.plot.hist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similar to bar plot</a:t>
            </a:r>
          </a:p>
          <a:p>
            <a:pPr marL="698499" indent="-507999">
              <a:spcBef>
                <a:spcPts val="0"/>
              </a:spcBef>
              <a:defRPr sz="2600"/>
            </a:pPr>
            <a:r>
              <a:rPr dirty="0"/>
              <a:t>visualize spread of</a:t>
            </a:r>
            <a:br>
              <a:rPr dirty="0"/>
            </a:br>
            <a:r>
              <a:rPr dirty="0"/>
              <a:t>random results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6855868" y="1546810"/>
            <a:ext cx="5745609" cy="5395968"/>
            <a:chOff x="0" y="0"/>
            <a:chExt cx="5745608" cy="5395967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0"/>
              <a:ext cx="5745609" cy="5395968"/>
              <a:chOff x="0" y="0"/>
              <a:chExt cx="5745608" cy="5395967"/>
            </a:xfrm>
          </p:grpSpPr>
          <p:grpSp>
            <p:nvGrpSpPr>
              <p:cNvPr id="217" name="Group"/>
              <p:cNvGrpSpPr/>
              <p:nvPr/>
            </p:nvGrpSpPr>
            <p:grpSpPr>
              <a:xfrm>
                <a:off x="0" y="0"/>
                <a:ext cx="5745609" cy="5395968"/>
                <a:chOff x="0" y="0"/>
                <a:chExt cx="5745608" cy="5395967"/>
              </a:xfrm>
            </p:grpSpPr>
            <p:pic>
              <p:nvPicPr>
                <p:cNvPr id="21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 b="35211"/>
                <a:stretch>
                  <a:fillRect/>
                </a:stretch>
              </p:blipFill>
              <p:spPr>
                <a:xfrm>
                  <a:off x="3732" y="0"/>
                  <a:ext cx="5738009" cy="29789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rcRect b="54143"/>
                <a:stretch>
                  <a:fillRect/>
                </a:stretch>
              </p:blipFill>
              <p:spPr>
                <a:xfrm>
                  <a:off x="0" y="3740549"/>
                  <a:ext cx="5745609" cy="1655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8" name="Rectangle"/>
              <p:cNvSpPr/>
              <p:nvPr/>
            </p:nvSpPr>
            <p:spPr>
              <a:xfrm>
                <a:off x="12106" y="10495"/>
                <a:ext cx="5721396" cy="537497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  <p:sp>
          <p:nvSpPr>
            <p:cNvPr id="220" name="powerful collection of functions"/>
            <p:cNvSpPr txBox="1"/>
            <p:nvPr/>
          </p:nvSpPr>
          <p:spPr>
            <a:xfrm>
              <a:off x="284232" y="3105034"/>
              <a:ext cx="5117656" cy="540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i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powerful collection of functions</a:t>
              </a:r>
            </a:p>
          </p:txBody>
        </p:sp>
      </p:grpSp>
      <p:sp>
        <p:nvSpPr>
          <p:cNvPr id="222" name="Rounded Rectangle"/>
          <p:cNvSpPr/>
          <p:nvPr/>
        </p:nvSpPr>
        <p:spPr>
          <a:xfrm>
            <a:off x="1667172" y="2514600"/>
            <a:ext cx="1224857" cy="497583"/>
          </a:xfrm>
          <a:prstGeom prst="roundRect">
            <a:avLst>
              <a:gd name="adj" fmla="val 38285"/>
            </a:avLst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Demo: plot overl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Demo: plot overlay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62100"/>
            <a:ext cx="94615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onnection Line"/>
          <p:cNvSpPr/>
          <p:nvPr/>
        </p:nvSpPr>
        <p:spPr>
          <a:xfrm>
            <a:off x="6611112" y="7308155"/>
            <a:ext cx="326147" cy="50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6" h="21600" extrusionOk="0">
                <a:moveTo>
                  <a:pt x="18976" y="21600"/>
                </a:moveTo>
                <a:cubicBezTo>
                  <a:pt x="3352" y="21361"/>
                  <a:pt x="-2624" y="14161"/>
                  <a:pt x="1049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7" name="10K samples of 100 coin flips"/>
          <p:cNvSpPr txBox="1"/>
          <p:nvPr/>
        </p:nvSpPr>
        <p:spPr>
          <a:xfrm>
            <a:off x="6974206" y="7581899"/>
            <a:ext cx="4548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of 100 coin flips</a:t>
            </a:r>
          </a:p>
        </p:txBody>
      </p:sp>
      <p:sp>
        <p:nvSpPr>
          <p:cNvPr id="946" name="Connection Line"/>
          <p:cNvSpPr/>
          <p:nvPr/>
        </p:nvSpPr>
        <p:spPr>
          <a:xfrm>
            <a:off x="3200135" y="7308155"/>
            <a:ext cx="543769" cy="993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452" y="18713"/>
                  <a:pt x="1252" y="11513"/>
                  <a:pt x="0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39" name="10K samples from normal(size=10000)"/>
          <p:cNvSpPr txBox="1"/>
          <p:nvPr/>
        </p:nvSpPr>
        <p:spPr>
          <a:xfrm>
            <a:off x="3725511" y="8077199"/>
            <a:ext cx="60169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10K samples from normal(size=10000)</a:t>
            </a:r>
          </a:p>
        </p:txBody>
      </p:sp>
      <p:sp>
        <p:nvSpPr>
          <p:cNvPr id="940" name="goal: play with loc and scale arguments to normal until gray overlaps red"/>
          <p:cNvSpPr txBox="1"/>
          <p:nvPr/>
        </p:nvSpPr>
        <p:spPr>
          <a:xfrm>
            <a:off x="1691530" y="8773881"/>
            <a:ext cx="9621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b="1"/>
              <a:t>goal</a:t>
            </a:r>
            <a:r>
              <a:t>: play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loc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t> arguments to normal until gray overlaps red</a:t>
            </a:r>
          </a:p>
        </p:txBody>
      </p:sp>
      <p:sp>
        <p:nvSpPr>
          <p:cNvPr id="941" name="Line"/>
          <p:cNvSpPr/>
          <p:nvPr/>
        </p:nvSpPr>
        <p:spPr>
          <a:xfrm>
            <a:off x="3721100" y="4711700"/>
            <a:ext cx="2309019" cy="12977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431"/>
            <a:ext cx="8683751" cy="535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029423"/>
            <a:ext cx="8386157" cy="51727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44" name="version 3"/>
          <p:cNvSpPr txBox="1"/>
          <p:nvPr/>
        </p:nvSpPr>
        <p:spPr>
          <a:xfrm>
            <a:off x="8492401" y="3876650"/>
            <a:ext cx="1512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version 3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2751D7B-3947-4691-9BFE-CF8D6B4C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30" y="0"/>
            <a:ext cx="8939870" cy="98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602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D3596D-D3E9-4063-B62E-DC3A9DDA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0"/>
            <a:ext cx="1162685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6505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FB821DDA-047B-4431-BE44-EF475B8E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0"/>
            <a:ext cx="712152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172A5-675A-499B-8F87-F51B4AB67913}"/>
              </a:ext>
            </a:extLst>
          </p:cNvPr>
          <p:cNvSpPr txBox="1"/>
          <p:nvPr/>
        </p:nvSpPr>
        <p:spPr>
          <a:xfrm>
            <a:off x="4323607" y="1268472"/>
            <a:ext cx="4916410" cy="841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Yuchen Zeng: “Thank you so much for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your hard work”</a:t>
            </a:r>
          </a:p>
        </p:txBody>
      </p:sp>
    </p:spTree>
    <p:extLst>
      <p:ext uri="{BB962C8B-B14F-4D97-AF65-F5344CB8AC3E}">
        <p14:creationId xmlns:p14="http://schemas.microsoft.com/office/powerpoint/2010/main" val="64008822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8A11EF58-807F-4114-9AD2-0E8EA7F9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14388"/>
            <a:ext cx="12192000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AFE17-3025-462A-AD35-1B62FEB38EB6}"/>
              </a:ext>
            </a:extLst>
          </p:cNvPr>
          <p:cNvSpPr txBox="1"/>
          <p:nvPr/>
        </p:nvSpPr>
        <p:spPr>
          <a:xfrm>
            <a:off x="4235444" y="7777738"/>
            <a:ext cx="509274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Sean Chung: “Thank you and stay safe”</a:t>
            </a:r>
          </a:p>
        </p:txBody>
      </p:sp>
    </p:spTree>
    <p:extLst>
      <p:ext uri="{BB962C8B-B14F-4D97-AF65-F5344CB8AC3E}">
        <p14:creationId xmlns:p14="http://schemas.microsoft.com/office/powerpoint/2010/main" val="390318888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E911210A-B25B-413B-AE49-75AEC5AE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0"/>
            <a:ext cx="1046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5CAEB-3AA9-47DD-AFFB-1AF31265ED08}"/>
              </a:ext>
            </a:extLst>
          </p:cNvPr>
          <p:cNvSpPr txBox="1"/>
          <p:nvPr/>
        </p:nvSpPr>
        <p:spPr>
          <a:xfrm>
            <a:off x="3377847" y="7777738"/>
            <a:ext cx="6807954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Bhavya Goyal: “Data doesn’t lie. Data Scientists do!”</a:t>
            </a:r>
          </a:p>
        </p:txBody>
      </p:sp>
    </p:spTree>
    <p:extLst>
      <p:ext uri="{BB962C8B-B14F-4D97-AF65-F5344CB8AC3E}">
        <p14:creationId xmlns:p14="http://schemas.microsoft.com/office/powerpoint/2010/main" val="389570091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ED551ABD-CEA4-451D-B0DE-C5CEF189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304925"/>
            <a:ext cx="9144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6F15-FEF0-4029-A140-107CCF70E44D}"/>
              </a:ext>
            </a:extLst>
          </p:cNvPr>
          <p:cNvSpPr txBox="1"/>
          <p:nvPr/>
        </p:nvSpPr>
        <p:spPr>
          <a:xfrm>
            <a:off x="3906164" y="7237472"/>
            <a:ext cx="5725926" cy="841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Zhenmei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Shi: “</a:t>
            </a:r>
            <a:r>
              <a:rPr lang="en-US" dirty="0"/>
              <a:t>Good luck this semester, and </a:t>
            </a:r>
          </a:p>
          <a:p>
            <a:r>
              <a:rPr lang="en-US" dirty="0"/>
              <a:t>in your studies at UW-Madison!”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564745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193D1380-B88A-46E2-A283-A33872C1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73152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E483C-D98B-4983-BDE2-3D9D032B2791}"/>
              </a:ext>
            </a:extLst>
          </p:cNvPr>
          <p:cNvSpPr txBox="1"/>
          <p:nvPr/>
        </p:nvSpPr>
        <p:spPr>
          <a:xfrm>
            <a:off x="4316706" y="1484372"/>
            <a:ext cx="4371388" cy="841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Sourav Pal: “Good luck with data </a:t>
            </a:r>
          </a:p>
          <a:p>
            <a:r>
              <a:rPr lang="en-US" dirty="0"/>
              <a:t>c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runching! Go grab them </a:t>
            </a:r>
            <a:r>
              <a:rPr lang="en-US" dirty="0"/>
              <a:t>all!”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050045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preview">
            <a:extLst>
              <a:ext uri="{FF2B5EF4-FFF2-40B4-BE49-F238E27FC236}">
                <a16:creationId xmlns:a16="http://schemas.microsoft.com/office/drawing/2014/main" id="{3A32AEF8-900D-44F8-869F-A170C520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84" y="0"/>
            <a:ext cx="7249716" cy="967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A706C-AF3E-4A2C-A32F-97361EB3979B}"/>
              </a:ext>
            </a:extLst>
          </p:cNvPr>
          <p:cNvSpPr txBox="1"/>
          <p:nvPr/>
        </p:nvSpPr>
        <p:spPr>
          <a:xfrm>
            <a:off x="2473333" y="3878838"/>
            <a:ext cx="7550145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Tyler </a:t>
            </a:r>
            <a:r>
              <a:rPr lang="en-US" dirty="0" err="1"/>
              <a:t>Caraza</a:t>
            </a:r>
            <a:r>
              <a:rPr lang="en-US" dirty="0"/>
              <a:t>-Harter: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”You should all take CS 320 next fall!”</a:t>
            </a:r>
          </a:p>
        </p:txBody>
      </p:sp>
    </p:spTree>
    <p:extLst>
      <p:ext uri="{BB962C8B-B14F-4D97-AF65-F5344CB8AC3E}">
        <p14:creationId xmlns:p14="http://schemas.microsoft.com/office/powerpoint/2010/main" val="17455271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hoi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choice</a:t>
            </a:r>
          </a:p>
        </p:txBody>
      </p:sp>
      <p:sp>
        <p:nvSpPr>
          <p:cNvPr id="225" name="from numpy.random import choice, normal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430993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from </a:t>
            </a:r>
            <a:r>
              <a:rPr dirty="0" err="1"/>
              <a:t>numpy.random</a:t>
            </a:r>
            <a:r>
              <a:rPr dirty="0"/>
              <a:t> import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choi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ce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result = choice(</a:t>
            </a:r>
            <a:r>
              <a:rPr lang="en-US" dirty="0"/>
              <a:t>[&lt;choice1, choice2, …]</a:t>
            </a:r>
            <a:r>
              <a:rPr dirty="0"/>
              <a:t>)</a:t>
            </a:r>
          </a:p>
        </p:txBody>
      </p:sp>
      <p:sp>
        <p:nvSpPr>
          <p:cNvPr id="228" name="Connection Line"/>
          <p:cNvSpPr/>
          <p:nvPr/>
        </p:nvSpPr>
        <p:spPr>
          <a:xfrm>
            <a:off x="5017927" y="3173355"/>
            <a:ext cx="987271" cy="7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1" h="21600" extrusionOk="0">
                <a:moveTo>
                  <a:pt x="20761" y="21600"/>
                </a:moveTo>
                <a:cubicBezTo>
                  <a:pt x="6054" y="18314"/>
                  <a:pt x="-839" y="11114"/>
                  <a:pt x="81" y="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7" name="list of things to…"/>
          <p:cNvSpPr txBox="1"/>
          <p:nvPr/>
        </p:nvSpPr>
        <p:spPr>
          <a:xfrm>
            <a:off x="5481339" y="3683000"/>
            <a:ext cx="359152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 of things to</a:t>
            </a:r>
          </a:p>
          <a:p>
            <a:r>
              <a:t>randomly choose from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3260</Words>
  <Application>Microsoft Office PowerPoint</Application>
  <PresentationFormat>Custom</PresentationFormat>
  <Paragraphs>623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Courier</vt:lpstr>
      <vt:lpstr>Courier New</vt:lpstr>
      <vt:lpstr>Gill Sans</vt:lpstr>
      <vt:lpstr>Gill Sans Light</vt:lpstr>
      <vt:lpstr>Gill Sans SemiBold</vt:lpstr>
      <vt:lpstr>Times Roman</vt:lpstr>
      <vt:lpstr>White</vt:lpstr>
      <vt:lpstr>[220] Randomness</vt:lpstr>
      <vt:lpstr>Announcements</vt:lpstr>
      <vt:lpstr>Which series was randomly generated? Which did I pick by hand?</vt:lpstr>
      <vt:lpstr>Recommended summer reading</vt:lpstr>
      <vt:lpstr>Recommended summer reading</vt:lpstr>
      <vt:lpstr>Why Randomize?</vt:lpstr>
      <vt:lpstr>Outline</vt:lpstr>
      <vt:lpstr>New Functions Today</vt:lpstr>
      <vt:lpstr>choice</vt:lpstr>
      <vt:lpstr>choice</vt:lpstr>
      <vt:lpstr>choice</vt:lpstr>
      <vt:lpstr>choice</vt:lpstr>
      <vt:lpstr>choice</vt:lpstr>
      <vt:lpstr>choice</vt:lpstr>
      <vt:lpstr>Random values and Pandas</vt:lpstr>
      <vt:lpstr>Random values and Pandas</vt:lpstr>
      <vt:lpstr>Demo: exploring bias</vt:lpstr>
      <vt:lpstr>Demo: exploring bias</vt:lpstr>
      <vt:lpstr>Demo: exploring bias</vt:lpstr>
      <vt:lpstr>Random Strings vs. Random Ints</vt:lpstr>
      <vt:lpstr>Random Strings vs. Random Ints</vt:lpstr>
      <vt:lpstr>Outline</vt:lpstr>
      <vt:lpstr>Example: change over time</vt:lpstr>
      <vt:lpstr>Example: change over time</vt:lpstr>
      <vt:lpstr>Example: change over time</vt:lpstr>
      <vt:lpstr>Example: change over time</vt:lpstr>
      <vt:lpstr>Not all bugs are equal!</vt:lpstr>
      <vt:lpstr>Not all bugs are equal!</vt:lpstr>
      <vt:lpstr>Not all bugs are equal!</vt:lpstr>
      <vt:lpstr>Not all bugs are equal!</vt:lpstr>
      <vt:lpstr>Not all bugs are equal!</vt:lpstr>
      <vt:lpstr>Pseudorandom Generators</vt:lpstr>
      <vt:lpstr>Pseudorandom Generators</vt:lpstr>
      <vt:lpstr>Pseudorandom Generators</vt:lpstr>
      <vt:lpstr>Pseudorandom Generators</vt:lpstr>
      <vt:lpstr>Seeding</vt:lpstr>
      <vt:lpstr>Seeding</vt:lpstr>
      <vt:lpstr>Seeding</vt:lpstr>
      <vt:lpstr>Outline</vt:lpstr>
      <vt:lpstr>In a noisy world, what is noteworthy?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Is this coin biased?</vt:lpstr>
      <vt:lpstr>Demo: CoinSim</vt:lpstr>
      <vt:lpstr>Demo: CoinSim</vt:lpstr>
      <vt:lpstr>Demo: CoinSim</vt:lpstr>
      <vt:lpstr>Outline</vt:lpstr>
      <vt:lpstr>Frequencies across categories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Frequencies across numbers</vt:lpstr>
      <vt:lpstr>Demo: Visualize CoinSim Results</vt:lpstr>
      <vt:lpstr>Demo: Visualize CoinSim Results</vt:lpstr>
      <vt:lpstr>Demo: Visualize CoinSim Results</vt:lpstr>
      <vt:lpstr>Demo: Visualize CoinSim Results</vt:lpstr>
      <vt:lpstr>Outline</vt:lpstr>
      <vt:lpstr>normal</vt:lpstr>
      <vt:lpstr>normal</vt:lpstr>
      <vt:lpstr>normal</vt:lpstr>
      <vt:lpstr>normal</vt:lpstr>
      <vt:lpstr>normal</vt:lpstr>
      <vt:lpstr>normal</vt:lpstr>
      <vt:lpstr>normal</vt:lpstr>
      <vt:lpstr>normal</vt:lpstr>
      <vt:lpstr>Demo: plot overlay</vt:lpstr>
      <vt:lpstr>Demo: plot overlay</vt:lpstr>
      <vt:lpstr>Demo: plot overlay</vt:lpstr>
      <vt:lpstr>Demo: plot overlay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Randomness</dc:title>
  <dc:creator>Michael Doescher</dc:creator>
  <cp:lastModifiedBy>Michael Doescher</cp:lastModifiedBy>
  <cp:revision>14</cp:revision>
  <dcterms:modified xsi:type="dcterms:W3CDTF">2020-05-01T13:57:25Z</dcterms:modified>
</cp:coreProperties>
</file>